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15"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蔦谷 真希(tsutaya-maki.yn6)" initials="蔦谷" lastIdx="1" clrIdx="0">
    <p:extLst>
      <p:ext uri="{19B8F6BF-5375-455C-9EA6-DF929625EA0E}">
        <p15:presenceInfo xmlns:p15="http://schemas.microsoft.com/office/powerpoint/2012/main" userId="S-1-5-21-4175116151-3849908774-3845857867-6357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6699"/>
    <a:srgbClr val="FF00FF"/>
    <a:srgbClr val="103185"/>
    <a:srgbClr val="FDF3B9"/>
    <a:srgbClr val="FEDFE1"/>
    <a:srgbClr val="C9E7E7"/>
    <a:srgbClr val="FFFFCC"/>
    <a:srgbClr val="8064A2"/>
    <a:srgbClr val="FF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36" autoAdjust="0"/>
    <p:restoredTop sz="94660"/>
  </p:normalViewPr>
  <p:slideViewPr>
    <p:cSldViewPr snapToGrid="0">
      <p:cViewPr varScale="1">
        <p:scale>
          <a:sx n="78" d="100"/>
          <a:sy n="78" d="100"/>
        </p:scale>
        <p:origin x="3348" y="90"/>
      </p:cViewPr>
      <p:guideLst>
        <p:guide orient="horz" pos="5615"/>
        <p:guide pos="216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slide" Target="slides/slide2.xml" />
  <Relationship Id="rId7" Type="http://schemas.openxmlformats.org/officeDocument/2006/relationships/viewProps" Target="view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presProps" Target="presProps.xml" />
  <Relationship Id="rId5" Type="http://schemas.openxmlformats.org/officeDocument/2006/relationships/commentAuthors" Target="commentAuthors.xml" />
  <Relationship Id="rId4" Type="http://schemas.openxmlformats.org/officeDocument/2006/relationships/notesMaster" Target="notesMasters/notesMaster1.xml" />
  <Relationship Id="rId9" Type="http://schemas.openxmlformats.org/officeDocument/2006/relationships/tableStyles" Target="tableStyles.xml" />
</Relationships>
</file>

<file path=ppt/drawings/_rels/vmlDrawing1.vml.rels>&#65279;<?xml version="1.0" encoding="utf-8" standalone="yes"?>
<Relationships xmlns="http://schemas.openxmlformats.org/package/2006/relationships">
  <Relationship Id="rId3" Type="http://schemas.openxmlformats.org/officeDocument/2006/relationships/image" Target="../media/image4.wmf" />
  <Relationship Id="rId2" Type="http://schemas.openxmlformats.org/officeDocument/2006/relationships/image" Target="../media/image3.wmf" />
  <Relationship Id="rId1" Type="http://schemas.openxmlformats.org/officeDocument/2006/relationships/image" Target="../media/image2.wmf" />
  <Relationship Id="rId4" Type="http://schemas.openxmlformats.org/officeDocument/2006/relationships/image" Target="../media/image5.wmf"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DF4B830-BF77-4B48-A560-CB59709B7208}" type="datetimeFigureOut">
              <a:rPr kumimoji="1" lang="ja-JP" altLang="en-US" smtClean="0"/>
              <a:t>2022/9/20</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7C9D7EC-84D7-42B6-AF3F-807B5762792C}" type="slidenum">
              <a:rPr kumimoji="1" lang="ja-JP" altLang="en-US" smtClean="0"/>
              <a:t>‹#›</a:t>
            </a:fld>
            <a:endParaRPr kumimoji="1" lang="ja-JP" altLang="en-US"/>
          </a:p>
        </p:txBody>
      </p:sp>
    </p:spTree>
    <p:extLst>
      <p:ext uri="{BB962C8B-B14F-4D97-AF65-F5344CB8AC3E}">
        <p14:creationId xmlns:p14="http://schemas.microsoft.com/office/powerpoint/2010/main" val="14221021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a:t>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2022/9/20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2022/9/20</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8" Type="http://schemas.openxmlformats.org/officeDocument/2006/relationships/image" Target="../media/image7.png" />
  <Relationship Id="rId13" Type="http://schemas.openxmlformats.org/officeDocument/2006/relationships/hyperlink" Target="https://www.mhlw.go.jp/stf/seisakunitsuite/bunya/koyou_roudou/koyou/hellowork.html" TargetMode="External" />
  <Relationship Id="rId18" Type="http://schemas.openxmlformats.org/officeDocument/2006/relationships/image" Target="../media/image5.wmf" />
  <Relationship Id="rId7" Type="http://schemas.openxmlformats.org/officeDocument/2006/relationships/image" Target="../media/image6.png" />
  <Relationship Id="rId12" Type="http://schemas.openxmlformats.org/officeDocument/2006/relationships/hyperlink" Target="https://www.mhlw.go.jp/content/000936284.pdf" TargetMode="External" />
  <Relationship Id="rId17" Type="http://schemas.openxmlformats.org/officeDocument/2006/relationships/image" Target="../media/image4.wmf" />
  <Relationship Id="rId16" Type="http://schemas.openxmlformats.org/officeDocument/2006/relationships/image" Target="../media/image3.wmf" />
  <Relationship Id="rId1" Type="http://schemas.openxmlformats.org/officeDocument/2006/relationships/vmlDrawing" Target="../drawings/vmlDrawing1.vml" />
  <Relationship Id="rId6" Type="http://schemas.openxmlformats.org/officeDocument/2006/relationships/slideLayout" Target="../slideLayouts/slideLayout1.xml" />
  <Relationship Id="rId11" Type="http://schemas.openxmlformats.org/officeDocument/2006/relationships/hyperlink" Target="https://www.fsa.go.jp/soudan/" TargetMode="External" />
  <Relationship Id="rId15" Type="http://schemas.openxmlformats.org/officeDocument/2006/relationships/image" Target="../media/image2.wmf" />
  <Relationship Id="rId10" Type="http://schemas.openxmlformats.org/officeDocument/2006/relationships/hyperlink" Target="https://www.shiho-shoshi.or.jp/activity/consultation/center_list/" TargetMode="External" />
  <Relationship Id="rId9" Type="http://schemas.openxmlformats.org/officeDocument/2006/relationships/image" Target="../media/image8.png" />
  <Relationship Id="rId14" Type="http://schemas.openxmlformats.org/officeDocument/2006/relationships/image" Target="../media/image9.jpe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9646726"/>
            <a:ext cx="6858000" cy="252000"/>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pPr algn="ctr"/>
            <a:r>
              <a:rPr kumimoji="1" lang="ja-JP" altLang="en-US" sz="1200" b="1" spc="150" dirty="0" smtClean="0">
                <a:ln w="0"/>
                <a:solidFill>
                  <a:schemeClr val="bg1"/>
                </a:solidFill>
                <a:latin typeface="メイリオ" panose="020B0604030504040204" pitchFamily="50" charset="-128"/>
                <a:ea typeface="メイリオ" panose="020B0604030504040204" pitchFamily="50" charset="-128"/>
              </a:rPr>
              <a:t>返済が必要な方で、返済が困難な場合は裏面の関係機関のご案内をご覧ください</a:t>
            </a:r>
            <a:endParaRPr kumimoji="1" lang="en-US" altLang="ja-JP" sz="1200" b="1" dirty="0">
              <a:ln w="0"/>
              <a:solidFill>
                <a:srgbClr val="FF0000"/>
              </a:solidFill>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369000" y="1451839"/>
            <a:ext cx="6120000" cy="3292422"/>
          </a:xfrm>
          <a:prstGeom prst="rect">
            <a:avLst/>
          </a:prstGeom>
          <a:noFill/>
          <a:ln w="19050">
            <a:solidFill>
              <a:srgbClr val="103185"/>
            </a:solidFill>
          </a:ln>
        </p:spPr>
        <p:txBody>
          <a:bodyPr wrap="square" lIns="144000" tIns="144000" rtlCol="0">
            <a:spAutoFit/>
          </a:bodyPr>
          <a:lstStyle/>
          <a:p>
            <a:pPr marL="177800" indent="-177800">
              <a:lnSpc>
                <a:spcPct val="110000"/>
              </a:lnSpc>
              <a:buFont typeface="Wingdings" panose="05000000000000000000" pitchFamily="2" charset="2"/>
              <a:buChar char="n"/>
            </a:pPr>
            <a:r>
              <a:rPr kumimoji="1" lang="ja-JP" altLang="en-US" sz="1100" dirty="0" smtClean="0">
                <a:latin typeface="メイリオ" panose="020B0604030504040204" pitchFamily="50" charset="-128"/>
                <a:ea typeface="メイリオ" panose="020B0604030504040204" pitchFamily="50" charset="-128"/>
              </a:rPr>
              <a:t>返済免除</a:t>
            </a:r>
            <a:r>
              <a:rPr kumimoji="1" lang="ja-JP" altLang="en-US" sz="1100" dirty="0">
                <a:latin typeface="メイリオ" panose="020B0604030504040204" pitchFamily="50" charset="-128"/>
                <a:ea typeface="メイリオ" panose="020B0604030504040204" pitchFamily="50" charset="-128"/>
              </a:rPr>
              <a:t>は、</a:t>
            </a:r>
            <a:r>
              <a:rPr kumimoji="1" lang="ja-JP" altLang="en-US" sz="1100" dirty="0" smtClean="0">
                <a:latin typeface="メイリオ" panose="020B0604030504040204" pitchFamily="50" charset="-128"/>
                <a:ea typeface="メイリオ" panose="020B0604030504040204" pitchFamily="50" charset="-128"/>
              </a:rPr>
              <a:t>資金の種類</a:t>
            </a:r>
            <a:r>
              <a:rPr kumimoji="1" lang="ja-JP" altLang="en-US" sz="1100" dirty="0">
                <a:latin typeface="メイリオ" panose="020B0604030504040204" pitchFamily="50" charset="-128"/>
                <a:ea typeface="メイリオ" panose="020B0604030504040204" pitchFamily="50" charset="-128"/>
              </a:rPr>
              <a:t>ごとに一括して行います</a:t>
            </a:r>
            <a:r>
              <a:rPr kumimoji="1" lang="ja-JP" altLang="en-US" sz="1100" dirty="0" smtClean="0">
                <a:latin typeface="メイリオ" panose="020B0604030504040204" pitchFamily="50" charset="-128"/>
                <a:ea typeface="メイリオ" panose="020B0604030504040204" pitchFamily="50" charset="-128"/>
              </a:rPr>
              <a:t>。</a:t>
            </a:r>
            <a:r>
              <a:rPr kumimoji="1" lang="en-US" altLang="ja-JP" sz="1100" dirty="0" smtClean="0">
                <a:latin typeface="メイリオ" panose="020B0604030504040204" pitchFamily="50" charset="-128"/>
                <a:ea typeface="メイリオ" panose="020B0604030504040204" pitchFamily="50" charset="-128"/>
              </a:rPr>
              <a:t/>
            </a:r>
            <a:br>
              <a:rPr kumimoji="1" lang="en-US" altLang="ja-JP" sz="1100" dirty="0" smtClean="0">
                <a:latin typeface="メイリオ" panose="020B0604030504040204" pitchFamily="50" charset="-128"/>
                <a:ea typeface="メイリオ" panose="020B0604030504040204" pitchFamily="50" charset="-128"/>
              </a:rPr>
            </a:br>
            <a:r>
              <a:rPr kumimoji="1" lang="ja-JP" altLang="en-US" sz="1100" dirty="0" smtClean="0">
                <a:latin typeface="メイリオ" panose="020B0604030504040204" pitchFamily="50" charset="-128"/>
                <a:ea typeface="メイリオ" panose="020B0604030504040204" pitchFamily="50" charset="-128"/>
              </a:rPr>
              <a:t>①</a:t>
            </a:r>
            <a:r>
              <a:rPr kumimoji="1" lang="ja-JP" altLang="en-US" sz="1100" dirty="0">
                <a:latin typeface="メイリオ" panose="020B0604030504040204" pitchFamily="50" charset="-128"/>
                <a:ea typeface="メイリオ" panose="020B0604030504040204" pitchFamily="50" charset="-128"/>
              </a:rPr>
              <a:t>緊急小口資金、②総合支援資金の初回貸付分、③総合支援資金の延長貸付分</a:t>
            </a:r>
            <a:r>
              <a:rPr kumimoji="1" lang="ja-JP" altLang="en-US" sz="1100" dirty="0" smtClean="0">
                <a:latin typeface="メイリオ" panose="020B0604030504040204" pitchFamily="50" charset="-128"/>
                <a:ea typeface="メイリオ" panose="020B0604030504040204" pitchFamily="50" charset="-128"/>
              </a:rPr>
              <a:t>、</a:t>
            </a:r>
            <a:r>
              <a:rPr kumimoji="1" lang="en-US" altLang="ja-JP" sz="1100" dirty="0" smtClean="0">
                <a:latin typeface="メイリオ" panose="020B0604030504040204" pitchFamily="50" charset="-128"/>
                <a:ea typeface="メイリオ" panose="020B0604030504040204" pitchFamily="50" charset="-128"/>
              </a:rPr>
              <a:t/>
            </a:r>
            <a:br>
              <a:rPr kumimoji="1" lang="en-US" altLang="ja-JP" sz="1100" dirty="0" smtClean="0">
                <a:latin typeface="メイリオ" panose="020B0604030504040204" pitchFamily="50" charset="-128"/>
                <a:ea typeface="メイリオ" panose="020B0604030504040204" pitchFamily="50" charset="-128"/>
              </a:rPr>
            </a:br>
            <a:r>
              <a:rPr kumimoji="1" lang="ja-JP" altLang="en-US" sz="1100" dirty="0" smtClean="0">
                <a:latin typeface="メイリオ" panose="020B0604030504040204" pitchFamily="50" charset="-128"/>
                <a:ea typeface="メイリオ" panose="020B0604030504040204" pitchFamily="50" charset="-128"/>
              </a:rPr>
              <a:t>④</a:t>
            </a:r>
            <a:r>
              <a:rPr kumimoji="1" lang="ja-JP" altLang="en-US" sz="1100" dirty="0">
                <a:latin typeface="メイリオ" panose="020B0604030504040204" pitchFamily="50" charset="-128"/>
                <a:ea typeface="メイリオ" panose="020B0604030504040204" pitchFamily="50" charset="-128"/>
              </a:rPr>
              <a:t>総合支援資金の再貸付です。</a:t>
            </a:r>
            <a:endParaRPr kumimoji="1" lang="en-US" altLang="ja-JP" sz="1100"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kumimoji="1" lang="ja-JP" altLang="en-US" sz="1100" dirty="0" smtClean="0">
                <a:latin typeface="メイリオ" panose="020B0604030504040204" pitchFamily="50" charset="-128"/>
                <a:ea typeface="メイリオ" panose="020B0604030504040204" pitchFamily="50" charset="-128"/>
              </a:rPr>
              <a:t>借受人</a:t>
            </a:r>
            <a:r>
              <a:rPr kumimoji="1" lang="ja-JP" altLang="en-US" sz="1100" dirty="0">
                <a:latin typeface="メイリオ" panose="020B0604030504040204" pitchFamily="50" charset="-128"/>
                <a:ea typeface="メイリオ" panose="020B0604030504040204" pitchFamily="50" charset="-128"/>
              </a:rPr>
              <a:t>と世帯主が住民税</a:t>
            </a:r>
            <a:r>
              <a:rPr kumimoji="1" lang="ja-JP" altLang="en-US" sz="1100" dirty="0" smtClean="0">
                <a:latin typeface="メイリオ" panose="020B0604030504040204" pitchFamily="50" charset="-128"/>
                <a:ea typeface="メイリオ" panose="020B0604030504040204" pitchFamily="50" charset="-128"/>
              </a:rPr>
              <a:t>非課税（均等割・所得割いずれも）で</a:t>
            </a:r>
            <a:r>
              <a:rPr kumimoji="1" lang="ja-JP" altLang="en-US" sz="1100" dirty="0">
                <a:latin typeface="メイリオ" panose="020B0604030504040204" pitchFamily="50" charset="-128"/>
                <a:ea typeface="メイリオ" panose="020B0604030504040204" pitchFamily="50" charset="-128"/>
              </a:rPr>
              <a:t>あれば</a:t>
            </a:r>
            <a:r>
              <a:rPr kumimoji="1" lang="ja-JP" altLang="en-US" sz="1100" dirty="0" smtClean="0">
                <a:latin typeface="メイリオ" panose="020B0604030504040204" pitchFamily="50" charset="-128"/>
                <a:ea typeface="メイリオ" panose="020B0604030504040204" pitchFamily="50" charset="-128"/>
              </a:rPr>
              <a:t>、返済免除</a:t>
            </a:r>
            <a:r>
              <a:rPr kumimoji="1" lang="ja-JP" altLang="en-US" sz="1100" dirty="0">
                <a:latin typeface="メイリオ" panose="020B0604030504040204" pitchFamily="50" charset="-128"/>
                <a:ea typeface="メイリオ" panose="020B0604030504040204" pitchFamily="50" charset="-128"/>
              </a:rPr>
              <a:t>の対象とします</a:t>
            </a:r>
            <a:r>
              <a:rPr kumimoji="1" lang="ja-JP" altLang="en-US" sz="1100" dirty="0" smtClean="0">
                <a:latin typeface="メイリオ" panose="020B0604030504040204" pitchFamily="50" charset="-128"/>
                <a:ea typeface="メイリオ" panose="020B0604030504040204" pitchFamily="50" charset="-128"/>
              </a:rPr>
              <a:t>。その</a:t>
            </a:r>
            <a:r>
              <a:rPr kumimoji="1" lang="ja-JP" altLang="en-US" sz="1100" dirty="0">
                <a:latin typeface="メイリオ" panose="020B0604030504040204" pitchFamily="50" charset="-128"/>
                <a:ea typeface="メイリオ" panose="020B0604030504040204" pitchFamily="50" charset="-128"/>
              </a:rPr>
              <a:t>ほかの世帯員の課税状況は</a:t>
            </a:r>
            <a:r>
              <a:rPr kumimoji="1" lang="ja-JP" altLang="en-US" sz="1100" dirty="0" smtClean="0">
                <a:latin typeface="メイリオ" panose="020B0604030504040204" pitchFamily="50" charset="-128"/>
                <a:ea typeface="メイリオ" panose="020B0604030504040204" pitchFamily="50" charset="-128"/>
              </a:rPr>
              <a:t>問いません（</a:t>
            </a:r>
            <a:r>
              <a:rPr kumimoji="1" lang="en-US" altLang="ja-JP" sz="1100" dirty="0" smtClean="0">
                <a:latin typeface="メイリオ" panose="020B0604030504040204" pitchFamily="50" charset="-128"/>
                <a:ea typeface="メイリオ" panose="020B0604030504040204" pitchFamily="50" charset="-128"/>
              </a:rPr>
              <a:t>※</a:t>
            </a:r>
            <a:r>
              <a:rPr kumimoji="1" lang="ja-JP" altLang="en-US" sz="1100" dirty="0" smtClean="0">
                <a:latin typeface="メイリオ" panose="020B0604030504040204" pitchFamily="50" charset="-128"/>
                <a:ea typeface="メイリオ" panose="020B0604030504040204" pitchFamily="50" charset="-128"/>
              </a:rPr>
              <a:t>免除決定時点で返済している金額は免除対象外）。</a:t>
            </a:r>
            <a:endParaRPr kumimoji="1" lang="en-US" altLang="ja-JP" sz="1100"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kumimoji="1" lang="ja-JP" altLang="en-US" sz="1100" dirty="0" smtClean="0">
                <a:latin typeface="メイリオ" panose="020B0604030504040204" pitchFamily="50" charset="-128"/>
                <a:ea typeface="メイリオ" panose="020B0604030504040204" pitchFamily="50" charset="-128"/>
              </a:rPr>
              <a:t>免除要件等は</a:t>
            </a:r>
            <a:r>
              <a:rPr kumimoji="1" lang="ja-JP" altLang="en-US" sz="1100" dirty="0">
                <a:latin typeface="メイリオ" panose="020B0604030504040204" pitchFamily="50" charset="-128"/>
                <a:ea typeface="メイリオ" panose="020B0604030504040204" pitchFamily="50" charset="-128"/>
              </a:rPr>
              <a:t>、資金種類により異なります</a:t>
            </a:r>
            <a:r>
              <a:rPr kumimoji="1" lang="ja-JP" altLang="en-US" sz="1100" dirty="0" smtClean="0">
                <a:latin typeface="メイリオ" panose="020B0604030504040204" pitchFamily="50" charset="-128"/>
                <a:ea typeface="メイリオ" panose="020B0604030504040204" pitchFamily="50" charset="-128"/>
              </a:rPr>
              <a:t>。（下記図参照）</a:t>
            </a:r>
            <a:endParaRPr kumimoji="1" lang="en-US" altLang="ja-JP" sz="1100"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lang="ja-JP" altLang="en-US" sz="1100" b="1" dirty="0" smtClean="0">
                <a:latin typeface="メイリオ" panose="020B0604030504040204" pitchFamily="50" charset="-128"/>
                <a:ea typeface="メイリオ" panose="020B0604030504040204" pitchFamily="50" charset="-128"/>
              </a:rPr>
              <a:t>上記</a:t>
            </a:r>
            <a:r>
              <a:rPr lang="ja-JP" altLang="en-US" sz="1100" b="1" dirty="0">
                <a:latin typeface="メイリオ" panose="020B0604030504040204" pitchFamily="50" charset="-128"/>
                <a:ea typeface="メイリオ" panose="020B0604030504040204" pitchFamily="50" charset="-128"/>
              </a:rPr>
              <a:t>以外にも</a:t>
            </a:r>
            <a:r>
              <a:rPr lang="ja-JP" altLang="en-US" sz="1100" b="1" dirty="0" smtClean="0">
                <a:latin typeface="メイリオ" panose="020B0604030504040204" pitchFamily="50" charset="-128"/>
                <a:ea typeface="メイリオ" panose="020B0604030504040204" pitchFamily="50" charset="-128"/>
              </a:rPr>
              <a:t>、判定年度以降に借受人及び世帯主が住民税非課税となった場合は残債が一括免除となるほか、返済中に借受人の死亡</a:t>
            </a:r>
            <a:r>
              <a:rPr lang="ja-JP" altLang="en-US" sz="1100" b="1" dirty="0">
                <a:latin typeface="メイリオ" panose="020B0604030504040204" pitchFamily="50" charset="-128"/>
                <a:ea typeface="メイリオ" panose="020B0604030504040204" pitchFamily="50" charset="-128"/>
              </a:rPr>
              <a:t>や失踪宣告</a:t>
            </a:r>
            <a:r>
              <a:rPr lang="ja-JP" altLang="en-US" sz="1100" b="1" dirty="0" smtClean="0">
                <a:latin typeface="メイリオ" panose="020B0604030504040204" pitchFamily="50" charset="-128"/>
                <a:ea typeface="メイリオ" panose="020B0604030504040204" pitchFamily="50" charset="-128"/>
              </a:rPr>
              <a:t>、</a:t>
            </a:r>
            <a:r>
              <a:rPr lang="ja-JP" altLang="en-US" sz="1100" b="1" dirty="0">
                <a:solidFill>
                  <a:prstClr val="black"/>
                </a:solidFill>
                <a:latin typeface="メイリオ" panose="020B0604030504040204" pitchFamily="50" charset="-128"/>
                <a:ea typeface="メイリオ" panose="020B0604030504040204" pitchFamily="50" charset="-128"/>
              </a:rPr>
              <a:t>精神保健福祉手帳（</a:t>
            </a:r>
            <a:r>
              <a:rPr lang="en-US" altLang="ja-JP" sz="1100" b="1" dirty="0">
                <a:solidFill>
                  <a:prstClr val="black"/>
                </a:solidFill>
                <a:latin typeface="メイリオ" panose="020B0604030504040204" pitchFamily="50" charset="-128"/>
                <a:ea typeface="メイリオ" panose="020B0604030504040204" pitchFamily="50" charset="-128"/>
              </a:rPr>
              <a:t>1</a:t>
            </a:r>
            <a:r>
              <a:rPr lang="ja-JP" altLang="en-US" sz="1100" b="1" dirty="0">
                <a:solidFill>
                  <a:prstClr val="black"/>
                </a:solidFill>
                <a:latin typeface="メイリオ" panose="020B0604030504040204" pitchFamily="50" charset="-128"/>
                <a:ea typeface="メイリオ" panose="020B0604030504040204" pitchFamily="50" charset="-128"/>
              </a:rPr>
              <a:t>級）または身体障害者手帳（１級または２級）の交付を受けた</a:t>
            </a:r>
            <a:r>
              <a:rPr lang="ja-JP" altLang="en-US" sz="1100" b="1" dirty="0" smtClean="0">
                <a:solidFill>
                  <a:prstClr val="black"/>
                </a:solidFill>
                <a:latin typeface="メイリオ" panose="020B0604030504040204" pitchFamily="50" charset="-128"/>
                <a:ea typeface="メイリオ" panose="020B0604030504040204" pitchFamily="50" charset="-128"/>
              </a:rPr>
              <a:t>場合、</a:t>
            </a:r>
            <a:r>
              <a:rPr lang="ja-JP" altLang="en-US" sz="1100" b="1" dirty="0" smtClean="0">
                <a:latin typeface="メイリオ" panose="020B0604030504040204" pitchFamily="50" charset="-128"/>
                <a:ea typeface="メイリオ" panose="020B0604030504040204" pitchFamily="50" charset="-128"/>
              </a:rPr>
              <a:t>自己</a:t>
            </a:r>
            <a:r>
              <a:rPr lang="ja-JP" altLang="en-US" sz="1100" b="1" dirty="0">
                <a:latin typeface="メイリオ" panose="020B0604030504040204" pitchFamily="50" charset="-128"/>
                <a:ea typeface="メイリオ" panose="020B0604030504040204" pitchFamily="50" charset="-128"/>
              </a:rPr>
              <a:t>破産等</a:t>
            </a:r>
            <a:r>
              <a:rPr lang="ja-JP" altLang="en-US" sz="1100" b="1" dirty="0" smtClean="0">
                <a:latin typeface="メイリオ" panose="020B0604030504040204" pitchFamily="50" charset="-128"/>
                <a:ea typeface="メイリオ" panose="020B0604030504040204" pitchFamily="50" charset="-128"/>
              </a:rPr>
              <a:t>の返済中も返済困難</a:t>
            </a:r>
            <a:r>
              <a:rPr lang="ja-JP" altLang="en-US" sz="1100" b="1" dirty="0">
                <a:latin typeface="メイリオ" panose="020B0604030504040204" pitchFamily="50" charset="-128"/>
                <a:ea typeface="メイリオ" panose="020B0604030504040204" pitchFamily="50" charset="-128"/>
              </a:rPr>
              <a:t>な状況があれば</a:t>
            </a:r>
            <a:r>
              <a:rPr lang="ja-JP" altLang="en-US" sz="1100" b="1" dirty="0" smtClean="0">
                <a:latin typeface="メイリオ" panose="020B0604030504040204" pitchFamily="50" charset="-128"/>
                <a:ea typeface="メイリオ" panose="020B0604030504040204" pitchFamily="50" charset="-128"/>
              </a:rPr>
              <a:t>、全部ま</a:t>
            </a:r>
            <a:r>
              <a:rPr lang="ja-JP" altLang="en-US" sz="1100" b="1" dirty="0">
                <a:latin typeface="メイリオ" panose="020B0604030504040204" pitchFamily="50" charset="-128"/>
                <a:ea typeface="メイリオ" panose="020B0604030504040204" pitchFamily="50" charset="-128"/>
              </a:rPr>
              <a:t>た</a:t>
            </a:r>
            <a:r>
              <a:rPr lang="ja-JP" altLang="en-US" sz="1100" b="1" dirty="0" smtClean="0">
                <a:latin typeface="メイリオ" panose="020B0604030504040204" pitchFamily="50" charset="-128"/>
                <a:ea typeface="メイリオ" panose="020B0604030504040204" pitchFamily="50" charset="-128"/>
              </a:rPr>
              <a:t>は</a:t>
            </a:r>
            <a:r>
              <a:rPr lang="ja-JP" altLang="en-US" sz="1100" b="1" dirty="0">
                <a:latin typeface="メイリオ" panose="020B0604030504040204" pitchFamily="50" charset="-128"/>
                <a:ea typeface="メイリオ" panose="020B0604030504040204" pitchFamily="50" charset="-128"/>
              </a:rPr>
              <a:t>一部</a:t>
            </a:r>
            <a:r>
              <a:rPr lang="ja-JP" altLang="en-US" sz="1100" b="1" dirty="0" smtClean="0">
                <a:latin typeface="メイリオ" panose="020B0604030504040204" pitchFamily="50" charset="-128"/>
                <a:ea typeface="メイリオ" panose="020B0604030504040204" pitchFamily="50" charset="-128"/>
              </a:rPr>
              <a:t>の返済を</a:t>
            </a:r>
            <a:r>
              <a:rPr lang="ja-JP" altLang="en-US" sz="1100" b="1" dirty="0">
                <a:latin typeface="メイリオ" panose="020B0604030504040204" pitchFamily="50" charset="-128"/>
                <a:ea typeface="メイリオ" panose="020B0604030504040204" pitchFamily="50" charset="-128"/>
              </a:rPr>
              <a:t>免除できる場合があります。</a:t>
            </a:r>
            <a:endParaRPr lang="en-US" altLang="ja-JP" sz="1100" b="1" dirty="0">
              <a:latin typeface="メイリオ" panose="020B0604030504040204" pitchFamily="50" charset="-128"/>
              <a:ea typeface="メイリオ" panose="020B0604030504040204" pitchFamily="50" charset="-128"/>
            </a:endParaRPr>
          </a:p>
          <a:p>
            <a:pPr marL="177800" indent="-177800">
              <a:lnSpc>
                <a:spcPct val="110000"/>
              </a:lnSpc>
              <a:spcBef>
                <a:spcPts val="600"/>
              </a:spcBef>
              <a:buFont typeface="Wingdings" panose="05000000000000000000" pitchFamily="2" charset="2"/>
              <a:buChar char="n"/>
            </a:pPr>
            <a:r>
              <a:rPr lang="ja-JP" altLang="en-US" sz="1100" b="1" dirty="0" smtClean="0">
                <a:solidFill>
                  <a:srgbClr val="0070C0"/>
                </a:solidFill>
                <a:latin typeface="メイリオ" panose="020B0604030504040204" pitchFamily="50" charset="-128"/>
                <a:ea typeface="メイリオ" panose="020B0604030504040204" pitchFamily="50" charset="-128"/>
              </a:rPr>
              <a:t>返済免除は申請が必要です</a:t>
            </a:r>
            <a:r>
              <a:rPr lang="ja-JP" altLang="en-US" sz="1100" dirty="0" smtClean="0">
                <a:latin typeface="メイリオ" panose="020B0604030504040204" pitchFamily="50" charset="-128"/>
                <a:ea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対象の方は自動的に免除されるわけではありません）。社会</a:t>
            </a:r>
            <a:r>
              <a:rPr lang="ja-JP" altLang="en-US" sz="1100" dirty="0">
                <a:latin typeface="メイリオ" panose="020B0604030504040204" pitchFamily="50" charset="-128"/>
                <a:ea typeface="メイリオ" panose="020B0604030504040204" pitchFamily="50" charset="-128"/>
              </a:rPr>
              <a:t>福祉協議会</a:t>
            </a:r>
            <a:r>
              <a:rPr lang="ja-JP" altLang="en-US" sz="1100" dirty="0" smtClean="0">
                <a:latin typeface="メイリオ" panose="020B0604030504040204" pitchFamily="50" charset="-128"/>
                <a:ea typeface="メイリオ" panose="020B0604030504040204" pitchFamily="50" charset="-128"/>
              </a:rPr>
              <a:t>から通知をご確認のうえ、期限内の申請をお願いします。</a:t>
            </a:r>
            <a:endParaRPr lang="en-US" altLang="ja-JP" sz="1100" dirty="0">
              <a:latin typeface="メイリオ" panose="020B0604030504040204" pitchFamily="50" charset="-128"/>
              <a:ea typeface="メイリオ" panose="020B0604030504040204" pitchFamily="50" charset="-128"/>
            </a:endParaRPr>
          </a:p>
          <a:p>
            <a:pPr marL="177800" indent="-177800">
              <a:lnSpc>
                <a:spcPct val="110000"/>
              </a:lnSpc>
            </a:pP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転居等で</a:t>
            </a:r>
            <a:r>
              <a:rPr lang="ja-JP" altLang="en-US" sz="1100" b="1" dirty="0" smtClean="0">
                <a:latin typeface="メイリオ" panose="020B0604030504040204" pitchFamily="50" charset="-128"/>
                <a:ea typeface="メイリオ" panose="020B0604030504040204" pitchFamily="50" charset="-128"/>
              </a:rPr>
              <a:t>申請</a:t>
            </a:r>
            <a:r>
              <a:rPr lang="ja-JP" altLang="en-US" sz="1100" b="1" dirty="0">
                <a:latin typeface="メイリオ" panose="020B0604030504040204" pitchFamily="50" charset="-128"/>
                <a:ea typeface="メイリオ" panose="020B0604030504040204" pitchFamily="50" charset="-128"/>
              </a:rPr>
              <a:t>時と住所が異なる場合は、貸付申請の手続きをした社会福祉協議会</a:t>
            </a:r>
            <a:r>
              <a:rPr lang="ja-JP" altLang="en-US" sz="1100" b="1" dirty="0" smtClean="0">
                <a:latin typeface="メイリオ" panose="020B0604030504040204" pitchFamily="50" charset="-128"/>
                <a:ea typeface="メイリオ" panose="020B0604030504040204" pitchFamily="50" charset="-128"/>
              </a:rPr>
              <a:t>まで</a:t>
            </a:r>
            <a:r>
              <a:rPr lang="en-US" altLang="ja-JP" sz="1100" b="1" dirty="0" smtClean="0">
                <a:latin typeface="メイリオ" panose="020B0604030504040204" pitchFamily="50" charset="-128"/>
                <a:ea typeface="メイリオ" panose="020B0604030504040204" pitchFamily="50" charset="-128"/>
              </a:rPr>
              <a:t/>
            </a:r>
            <a:br>
              <a:rPr lang="en-US" altLang="ja-JP" sz="1100" b="1" dirty="0" smtClean="0">
                <a:latin typeface="メイリオ" panose="020B0604030504040204" pitchFamily="50" charset="-128"/>
                <a:ea typeface="メイリオ" panose="020B0604030504040204" pitchFamily="50" charset="-128"/>
              </a:rPr>
            </a:br>
            <a:r>
              <a:rPr lang="ja-JP" altLang="en-US" sz="1100" b="1" dirty="0" smtClean="0">
                <a:latin typeface="メイリオ" panose="020B0604030504040204" pitchFamily="50" charset="-128"/>
                <a:ea typeface="メイリオ" panose="020B0604030504040204" pitchFamily="50" charset="-128"/>
              </a:rPr>
              <a:t>ご連絡</a:t>
            </a:r>
            <a:r>
              <a:rPr lang="ja-JP" altLang="en-US" sz="1100" b="1" dirty="0">
                <a:latin typeface="メイリオ" panose="020B0604030504040204" pitchFamily="50" charset="-128"/>
                <a:ea typeface="メイリオ" panose="020B0604030504040204" pitchFamily="50" charset="-128"/>
              </a:rPr>
              <a:t>ください</a:t>
            </a:r>
            <a:r>
              <a:rPr lang="ja-JP" altLang="en-US" sz="1100" b="1" dirty="0" smtClean="0">
                <a:latin typeface="メイリオ" panose="020B0604030504040204" pitchFamily="50" charset="-128"/>
                <a:ea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453950" y="113244"/>
            <a:ext cx="1626764"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令和４年９月</a:t>
            </a:r>
            <a:r>
              <a:rPr kumimoji="1" lang="ja-JP" altLang="en-US" sz="1200" dirty="0">
                <a:latin typeface="メイリオ" panose="020B0604030504040204" pitchFamily="50" charset="-128"/>
                <a:ea typeface="メイリオ" panose="020B0604030504040204" pitchFamily="50" charset="-128"/>
              </a:rPr>
              <a:t>現在</a:t>
            </a: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9626" y="34855"/>
            <a:ext cx="2068722" cy="303014"/>
          </a:xfrm>
          <a:prstGeom prst="rect">
            <a:avLst/>
          </a:prstGeom>
        </p:spPr>
      </p:pic>
      <p:sp>
        <p:nvSpPr>
          <p:cNvPr id="23" name="テキスト ボックス 22"/>
          <p:cNvSpPr txBox="1"/>
          <p:nvPr/>
        </p:nvSpPr>
        <p:spPr>
          <a:xfrm>
            <a:off x="359543" y="8935861"/>
            <a:ext cx="6120000" cy="600164"/>
          </a:xfrm>
          <a:prstGeom prst="rect">
            <a:avLst/>
          </a:prstGeom>
          <a:noFill/>
        </p:spPr>
        <p:txBody>
          <a:bodyPr wrap="square" rtlCol="0">
            <a:spAutoFit/>
          </a:bodyPr>
          <a:lstStyle/>
          <a:p>
            <a:pPr lvl="0">
              <a:lnSpc>
                <a:spcPct val="110000"/>
              </a:lnSpc>
            </a:pPr>
            <a:r>
              <a:rPr lang="en-US" altLang="ja-JP" sz="1000" dirty="0">
                <a:solidFill>
                  <a:prstClr val="black"/>
                </a:solidFill>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１　返済開始時期については貸付を受けた時期により異なる場合があります。また、借受人の希望に</a:t>
            </a:r>
            <a:endParaRPr lang="en-US" altLang="ja-JP" sz="1000" dirty="0">
              <a:solidFill>
                <a:prstClr val="black"/>
              </a:solidFill>
              <a:latin typeface="メイリオ" panose="020B0604030504040204" pitchFamily="50" charset="-128"/>
              <a:ea typeface="メイリオ" panose="020B0604030504040204" pitchFamily="50" charset="-128"/>
            </a:endParaRPr>
          </a:p>
          <a:p>
            <a:pPr lvl="0">
              <a:lnSpc>
                <a:spcPct val="110000"/>
              </a:lnSpc>
            </a:pPr>
            <a:r>
              <a:rPr lang="ja-JP" altLang="en-US" sz="1000" dirty="0">
                <a:solidFill>
                  <a:prstClr val="black"/>
                </a:solidFill>
                <a:latin typeface="メイリオ" panose="020B0604030504040204" pitchFamily="50" charset="-128"/>
                <a:ea typeface="メイリオ" panose="020B0604030504040204" pitchFamily="50" charset="-128"/>
              </a:rPr>
              <a:t>　　　より据置期間を短く設定した場合、この限りではありません。</a:t>
            </a:r>
          </a:p>
          <a:p>
            <a:pPr lvl="0">
              <a:lnSpc>
                <a:spcPct val="110000"/>
              </a:lnSpc>
            </a:pPr>
            <a:r>
              <a:rPr lang="en-US" altLang="ja-JP" sz="1000" dirty="0">
                <a:solidFill>
                  <a:prstClr val="black"/>
                </a:solidFill>
                <a:latin typeface="メイリオ" panose="020B0604030504040204" pitchFamily="50" charset="-128"/>
                <a:ea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rPr>
              <a:t>２　返済免除後も、自立相談支援機関等による継続的な支援が受けられるようフォローアップします。</a:t>
            </a:r>
          </a:p>
        </p:txBody>
      </p:sp>
      <p:sp>
        <p:nvSpPr>
          <p:cNvPr id="30" name="正方形/長方形 29"/>
          <p:cNvSpPr>
            <a:spLocks noChangeArrowheads="1"/>
          </p:cNvSpPr>
          <p:nvPr/>
        </p:nvSpPr>
        <p:spPr bwMode="auto">
          <a:xfrm>
            <a:off x="0" y="418741"/>
            <a:ext cx="6858000" cy="820207"/>
          </a:xfrm>
          <a:prstGeom prst="rect">
            <a:avLst/>
          </a:prstGeom>
          <a:solidFill>
            <a:srgbClr val="103185"/>
          </a:solidFill>
          <a:ln>
            <a:noFill/>
          </a:ln>
        </p:spPr>
        <p:txBody>
          <a:bodyPr rot="0" vert="horz" wrap="square" lIns="72000" tIns="102857" rIns="72000" bIns="34286" anchor="t" anchorCtr="0" upright="1">
            <a:spAutoFit/>
          </a:bodyPr>
          <a:lstStyle/>
          <a:p>
            <a:pPr algn="ctr">
              <a:lnSpc>
                <a:spcPct val="110000"/>
              </a:lnSpc>
              <a:spcBef>
                <a:spcPts val="600"/>
              </a:spcBef>
            </a:pPr>
            <a:r>
              <a:rPr lang="ja-JP" altLang="en-US" b="1" dirty="0" smtClean="0">
                <a:ln w="0"/>
                <a:solidFill>
                  <a:schemeClr val="bg1"/>
                </a:solidFill>
                <a:latin typeface="メイリオ" panose="020B0604030504040204" pitchFamily="50" charset="-128"/>
                <a:ea typeface="メイリオ" panose="020B0604030504040204" pitchFamily="50" charset="-128"/>
              </a:rPr>
              <a:t>新型コロナウイルス感染症拡大に伴う特例措置</a:t>
            </a:r>
            <a:endParaRPr lang="en-US" altLang="ja-JP" b="1" dirty="0" smtClean="0">
              <a:ln w="0"/>
              <a:solidFill>
                <a:schemeClr val="bg1"/>
              </a:solidFill>
              <a:latin typeface="メイリオ" panose="020B0604030504040204" pitchFamily="50" charset="-128"/>
              <a:ea typeface="メイリオ" panose="020B0604030504040204" pitchFamily="50" charset="-128"/>
            </a:endParaRPr>
          </a:p>
          <a:p>
            <a:pPr algn="ctr">
              <a:lnSpc>
                <a:spcPct val="110000"/>
              </a:lnSpc>
              <a:spcBef>
                <a:spcPts val="300"/>
              </a:spcBef>
            </a:pPr>
            <a:r>
              <a:rPr lang="ja-JP" altLang="en-US" sz="2000" b="1" dirty="0" smtClean="0">
                <a:ln w="0"/>
                <a:solidFill>
                  <a:schemeClr val="bg1"/>
                </a:solidFill>
                <a:latin typeface="メイリオ" panose="020B0604030504040204" pitchFamily="50" charset="-128"/>
                <a:ea typeface="メイリオ" panose="020B0604030504040204" pitchFamily="50" charset="-128"/>
              </a:rPr>
              <a:t>「緊急小口資金等の特例貸付」返済免除について</a:t>
            </a:r>
            <a:endParaRPr lang="en-US" altLang="ja-JP" sz="2000" b="1" dirty="0" smtClean="0">
              <a:ln w="0"/>
              <a:solidFill>
                <a:schemeClr val="bg1"/>
              </a:solidFill>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197114" y="1235734"/>
            <a:ext cx="2146742" cy="288000"/>
          </a:xfrm>
          <a:prstGeom prst="rect">
            <a:avLst/>
          </a:prstGeom>
          <a:solidFill>
            <a:schemeClr val="bg1"/>
          </a:solidFill>
        </p:spPr>
        <p:txBody>
          <a:bodyPr wrap="none" tIns="72000" bIns="36000" rtlCol="0">
            <a:spAutoFit/>
          </a:bodyPr>
          <a:lstStyle/>
          <a:p>
            <a:pPr algn="ctr"/>
            <a:r>
              <a:rPr kumimoji="1" lang="ja-JP" altLang="en-US" sz="1400" b="1" spc="300" dirty="0" smtClean="0">
                <a:solidFill>
                  <a:srgbClr val="103185"/>
                </a:solidFill>
                <a:latin typeface="メイリオ" panose="020B0604030504040204" pitchFamily="50" charset="-128"/>
                <a:ea typeface="メイリオ" panose="020B0604030504040204" pitchFamily="50" charset="-128"/>
              </a:rPr>
              <a:t>返済免除のポイント</a:t>
            </a:r>
            <a:endParaRPr kumimoji="1" lang="ja-JP" altLang="en-US" sz="1400" b="1" spc="300" dirty="0">
              <a:solidFill>
                <a:srgbClr val="103185"/>
              </a:solidFill>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179852" y="4864291"/>
            <a:ext cx="2108269" cy="324498"/>
          </a:xfrm>
          <a:prstGeom prst="rect">
            <a:avLst/>
          </a:prstGeom>
          <a:noFill/>
        </p:spPr>
        <p:txBody>
          <a:bodyPr wrap="none" tIns="72000" bIns="36000" rtlCol="0">
            <a:spAutoFit/>
          </a:bodyPr>
          <a:lstStyle/>
          <a:p>
            <a:pPr algn="ctr"/>
            <a:r>
              <a:rPr lang="ja-JP" altLang="en-US" sz="1400" b="1" spc="100" dirty="0" smtClean="0">
                <a:solidFill>
                  <a:srgbClr val="103185"/>
                </a:solidFill>
                <a:latin typeface="メイリオ" panose="020B0604030504040204" pitchFamily="50" charset="-128"/>
                <a:ea typeface="メイリオ" panose="020B0604030504040204" pitchFamily="50" charset="-128"/>
              </a:rPr>
              <a:t>免除要件と免除上限額</a:t>
            </a:r>
            <a:endParaRPr lang="ja-JP" altLang="en-US" sz="1400" b="1" spc="100" dirty="0">
              <a:solidFill>
                <a:srgbClr val="103185"/>
              </a:solidFill>
              <a:latin typeface="メイリオ" panose="020B0604030504040204" pitchFamily="50" charset="-128"/>
              <a:ea typeface="メイリオ" panose="020B0604030504040204" pitchFamily="50" charset="-128"/>
            </a:endParaRPr>
          </a:p>
        </p:txBody>
      </p:sp>
      <p:graphicFrame>
        <p:nvGraphicFramePr>
          <p:cNvPr id="15" name="表 14">
            <a:extLst>
              <a:ext uri="{FF2B5EF4-FFF2-40B4-BE49-F238E27FC236}">
                <a16:creationId xmlns:a16="http://schemas.microsoft.com/office/drawing/2014/main" id="{ECEFD95E-D4D8-49BA-A6A0-0558EC69D895}"/>
              </a:ext>
            </a:extLst>
          </p:cNvPr>
          <p:cNvGraphicFramePr>
            <a:graphicFrameLocks noGrp="1"/>
          </p:cNvGraphicFramePr>
          <p:nvPr>
            <p:extLst>
              <p:ext uri="{D42A27DB-BD31-4B8C-83A1-F6EECF244321}">
                <p14:modId xmlns:p14="http://schemas.microsoft.com/office/powerpoint/2010/main" val="4071190317"/>
              </p:ext>
            </p:extLst>
          </p:nvPr>
        </p:nvGraphicFramePr>
        <p:xfrm>
          <a:off x="197114" y="5204160"/>
          <a:ext cx="6427854" cy="3668141"/>
        </p:xfrm>
        <a:graphic>
          <a:graphicData uri="http://schemas.openxmlformats.org/drawingml/2006/table">
            <a:tbl>
              <a:tblPr firstRow="1" bandRow="1">
                <a:tableStyleId>{5C22544A-7EE6-4342-B048-85BDC9FD1C3A}</a:tableStyleId>
              </a:tblPr>
              <a:tblGrid>
                <a:gridCol w="2371716">
                  <a:extLst>
                    <a:ext uri="{9D8B030D-6E8A-4147-A177-3AD203B41FA5}">
                      <a16:colId xmlns:a16="http://schemas.microsoft.com/office/drawing/2014/main" val="2265011780"/>
                    </a:ext>
                  </a:extLst>
                </a:gridCol>
                <a:gridCol w="1142706">
                  <a:extLst>
                    <a:ext uri="{9D8B030D-6E8A-4147-A177-3AD203B41FA5}">
                      <a16:colId xmlns:a16="http://schemas.microsoft.com/office/drawing/2014/main" val="2662162304"/>
                    </a:ext>
                  </a:extLst>
                </a:gridCol>
                <a:gridCol w="1696720">
                  <a:extLst>
                    <a:ext uri="{9D8B030D-6E8A-4147-A177-3AD203B41FA5}">
                      <a16:colId xmlns:a16="http://schemas.microsoft.com/office/drawing/2014/main" val="3883302559"/>
                    </a:ext>
                  </a:extLst>
                </a:gridCol>
                <a:gridCol w="1216712">
                  <a:extLst>
                    <a:ext uri="{9D8B030D-6E8A-4147-A177-3AD203B41FA5}">
                      <a16:colId xmlns:a16="http://schemas.microsoft.com/office/drawing/2014/main" val="4291502834"/>
                    </a:ext>
                  </a:extLst>
                </a:gridCol>
              </a:tblGrid>
              <a:tr h="644403">
                <a:tc>
                  <a:txBody>
                    <a:bodyPr/>
                    <a:lstStyle/>
                    <a:p>
                      <a:pPr algn="ctr"/>
                      <a:r>
                        <a:rPr kumimoji="1" lang="ja-JP" altLang="en-US" sz="1100" dirty="0">
                          <a:solidFill>
                            <a:schemeClr val="bg1"/>
                          </a:solidFill>
                          <a:latin typeface="メイリオ" panose="020B0604030504040204" pitchFamily="50" charset="-128"/>
                          <a:ea typeface="メイリオ" panose="020B0604030504040204" pitchFamily="50" charset="-128"/>
                        </a:rPr>
                        <a:t>資金種類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a:r>
                        <a:rPr kumimoji="1" lang="ja-JP" altLang="en-US" sz="1100" dirty="0">
                          <a:solidFill>
                            <a:schemeClr val="bg1"/>
                          </a:solidFill>
                          <a:latin typeface="メイリオ" panose="020B0604030504040204" pitchFamily="50" charset="-128"/>
                          <a:ea typeface="メイリオ" panose="020B0604030504040204" pitchFamily="50" charset="-128"/>
                        </a:rPr>
                        <a:t>免除要件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a:r>
                        <a:rPr kumimoji="1" lang="ja-JP" altLang="en-US" sz="1100" dirty="0">
                          <a:solidFill>
                            <a:schemeClr val="bg1"/>
                          </a:solidFill>
                          <a:latin typeface="メイリオ" panose="020B0604030504040204" pitchFamily="50" charset="-128"/>
                          <a:ea typeface="メイリオ" panose="020B0604030504040204" pitchFamily="50" charset="-128"/>
                        </a:rPr>
                        <a:t>免除上限額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tc>
                  <a:txBody>
                    <a:bodyPr/>
                    <a:lstStyle/>
                    <a:p>
                      <a:pPr algn="ctr"/>
                      <a:r>
                        <a:rPr kumimoji="1" lang="ja-JP" altLang="en-US" sz="1100" dirty="0">
                          <a:solidFill>
                            <a:schemeClr val="bg1"/>
                          </a:solidFill>
                          <a:latin typeface="メイリオ" panose="020B0604030504040204" pitchFamily="50" charset="-128"/>
                          <a:ea typeface="メイリオ" panose="020B0604030504040204" pitchFamily="50" charset="-128"/>
                        </a:rPr>
                        <a:t>返済開始時期</a:t>
                      </a:r>
                      <a:endParaRPr kumimoji="1" lang="en-US" altLang="ja-JP" sz="1100" dirty="0">
                        <a:solidFill>
                          <a:schemeClr val="bg1"/>
                        </a:solidFill>
                        <a:latin typeface="メイリオ" panose="020B0604030504040204" pitchFamily="50" charset="-128"/>
                        <a:ea typeface="メイリオ" panose="020B0604030504040204" pitchFamily="50" charset="-128"/>
                      </a:endParaRPr>
                    </a:p>
                    <a:p>
                      <a:pPr algn="ctr"/>
                      <a:r>
                        <a:rPr kumimoji="1" lang="en-US" altLang="ja-JP" sz="1100" b="0" dirty="0">
                          <a:solidFill>
                            <a:schemeClr val="bg1"/>
                          </a:solidFill>
                          <a:latin typeface="メイリオ" panose="020B0604030504040204" pitchFamily="50" charset="-128"/>
                          <a:ea typeface="メイリオ" panose="020B0604030504040204" pitchFamily="50" charset="-128"/>
                        </a:rPr>
                        <a:t>※</a:t>
                      </a:r>
                      <a:r>
                        <a:rPr kumimoji="1" lang="ja-JP" altLang="en-US" sz="1100" b="0" dirty="0">
                          <a:solidFill>
                            <a:schemeClr val="bg1"/>
                          </a:solidFill>
                          <a:latin typeface="メイリオ" panose="020B0604030504040204" pitchFamily="50" charset="-128"/>
                          <a:ea typeface="メイリオ" panose="020B0604030504040204" pitchFamily="50" charset="-128"/>
                        </a:rPr>
                        <a:t>免除とならない場合等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03185"/>
                    </a:solidFill>
                  </a:tcPr>
                </a:tc>
                <a:extLst>
                  <a:ext uri="{0D108BD9-81ED-4DB2-BD59-A6C34878D82A}">
                    <a16:rowId xmlns:a16="http://schemas.microsoft.com/office/drawing/2014/main" val="976955525"/>
                  </a:ext>
                </a:extLst>
              </a:tr>
              <a:tr h="619619">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緊急小口資金</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令和４年３月末までに申請された分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a:solidFill>
                            <a:schemeClr val="tx1"/>
                          </a:solidFill>
                          <a:latin typeface="メイリオ" panose="020B0604030504040204" pitchFamily="50" charset="-128"/>
                          <a:ea typeface="メイリオ" panose="020B0604030504040204" pitchFamily="50" charset="-128"/>
                        </a:rPr>
                        <a:t>令和３年度又は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algn="ctr"/>
                      <a:r>
                        <a:rPr kumimoji="1" lang="ja-JP" altLang="en-US" sz="1050" dirty="0">
                          <a:solidFill>
                            <a:schemeClr val="tx1"/>
                          </a:solidFill>
                          <a:latin typeface="メイリオ" panose="020B0604030504040204" pitchFamily="50" charset="-128"/>
                          <a:ea typeface="メイリオ" panose="020B0604030504040204" pitchFamily="50" charset="-128"/>
                        </a:rPr>
                        <a:t>令和４年度が</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algn="ct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20</a:t>
                      </a:r>
                      <a:r>
                        <a:rPr kumimoji="1" lang="ja-JP" altLang="en-US" sz="1050" dirty="0">
                          <a:solidFill>
                            <a:schemeClr val="tx1"/>
                          </a:solidFill>
                          <a:latin typeface="メイリオ" panose="020B0604030504040204" pitchFamily="50" charset="-128"/>
                          <a:ea typeface="メイリオ" panose="020B0604030504040204" pitchFamily="50" charset="-128"/>
                        </a:rPr>
                        <a:t>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５</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7290037"/>
                  </a:ext>
                </a:extLst>
              </a:tr>
              <a:tr h="446125">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緊急小口資金</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令和４年４月以降に申請された分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メイリオ" panose="020B0604030504040204" pitchFamily="50" charset="-128"/>
                          <a:ea typeface="メイリオ" panose="020B0604030504040204" pitchFamily="50" charset="-128"/>
                        </a:rPr>
                        <a:t>令和５年度が</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20</a:t>
                      </a:r>
                      <a:r>
                        <a:rPr kumimoji="1" lang="ja-JP" altLang="en-US" sz="1050" dirty="0">
                          <a:solidFill>
                            <a:schemeClr val="tx1"/>
                          </a:solidFill>
                          <a:latin typeface="メイリオ" panose="020B0604030504040204" pitchFamily="50" charset="-128"/>
                          <a:ea typeface="メイリオ" panose="020B0604030504040204" pitchFamily="50" charset="-128"/>
                        </a:rPr>
                        <a:t>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６</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9112311"/>
                  </a:ext>
                </a:extLst>
              </a:tr>
              <a:tr h="619619">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総合支援資金（初回貸付分）</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令和４年３月末までに申請された分</a:t>
                      </a:r>
                      <a:endParaRPr kumimoji="1" lang="en-US" altLang="ja-JP"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a:solidFill>
                            <a:schemeClr val="tx1"/>
                          </a:solidFill>
                          <a:latin typeface="メイリオ" panose="020B0604030504040204" pitchFamily="50" charset="-128"/>
                          <a:ea typeface="メイリオ" panose="020B0604030504040204" pitchFamily="50" charset="-128"/>
                        </a:rPr>
                        <a:t>令和３年度又は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algn="ctr"/>
                      <a:r>
                        <a:rPr kumimoji="1" lang="ja-JP" altLang="en-US" sz="1050" dirty="0">
                          <a:solidFill>
                            <a:schemeClr val="tx1"/>
                          </a:solidFill>
                          <a:latin typeface="メイリオ" panose="020B0604030504040204" pitchFamily="50" charset="-128"/>
                          <a:ea typeface="メイリオ" panose="020B0604030504040204" pitchFamily="50" charset="-128"/>
                        </a:rPr>
                        <a:t>令和４年度が</a:t>
                      </a:r>
                      <a:endParaRPr kumimoji="1" lang="en-US" altLang="ja-JP" sz="1050" dirty="0">
                        <a:solidFill>
                          <a:schemeClr val="tx1"/>
                        </a:solidFill>
                        <a:latin typeface="メイリオ" panose="020B0604030504040204" pitchFamily="50" charset="-128"/>
                        <a:ea typeface="メイリオ" panose="020B0604030504040204" pitchFamily="50" charset="-128"/>
                      </a:endParaRPr>
                    </a:p>
                    <a:p>
                      <a:pPr algn="ct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45</a:t>
                      </a:r>
                      <a:r>
                        <a:rPr kumimoji="1" lang="ja-JP" altLang="en-US" sz="1050" dirty="0">
                          <a:solidFill>
                            <a:schemeClr val="tx1"/>
                          </a:solidFill>
                          <a:latin typeface="メイリオ" panose="020B0604030504040204" pitchFamily="50" charset="-128"/>
                          <a:ea typeface="メイリオ" panose="020B0604030504040204" pitchFamily="50" charset="-128"/>
                        </a:rPr>
                        <a:t>万円（単身世帯）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60</a:t>
                      </a:r>
                      <a:r>
                        <a:rPr kumimoji="1" lang="ja-JP" altLang="en-US" sz="1050" dirty="0">
                          <a:solidFill>
                            <a:schemeClr val="tx1"/>
                          </a:solidFill>
                          <a:latin typeface="メイリオ" panose="020B0604030504040204" pitchFamily="50" charset="-128"/>
                          <a:ea typeface="メイリオ" panose="020B0604030504040204" pitchFamily="50" charset="-128"/>
                        </a:rPr>
                        <a:t>万円（</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人以上世帯）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５</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850853"/>
                  </a:ext>
                </a:extLst>
              </a:tr>
              <a:tr h="446125">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総合支援資金（初回貸付分）</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ja-JP" altLang="en-US" sz="1050" dirty="0">
                          <a:solidFill>
                            <a:schemeClr val="tx1"/>
                          </a:solidFill>
                          <a:latin typeface="メイリオ" panose="020B0604030504040204" pitchFamily="50" charset="-128"/>
                          <a:ea typeface="メイリオ" panose="020B0604030504040204" pitchFamily="50" charset="-128"/>
                        </a:rPr>
                        <a:t>令和４年４月以降に申請された分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メイリオ" panose="020B0604030504040204" pitchFamily="50" charset="-128"/>
                          <a:ea typeface="メイリオ" panose="020B0604030504040204" pitchFamily="50" charset="-128"/>
                        </a:rPr>
                        <a:t>令和５年度が</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45</a:t>
                      </a:r>
                      <a:r>
                        <a:rPr kumimoji="1" lang="ja-JP" altLang="en-US" sz="1050" dirty="0">
                          <a:solidFill>
                            <a:schemeClr val="tx1"/>
                          </a:solidFill>
                          <a:latin typeface="メイリオ" panose="020B0604030504040204" pitchFamily="50" charset="-128"/>
                          <a:ea typeface="メイリオ" panose="020B0604030504040204" pitchFamily="50" charset="-128"/>
                        </a:rPr>
                        <a:t>万円（単身世帯）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60</a:t>
                      </a:r>
                      <a:r>
                        <a:rPr kumimoji="1" lang="ja-JP" altLang="en-US" sz="1050" dirty="0">
                          <a:solidFill>
                            <a:schemeClr val="tx1"/>
                          </a:solidFill>
                          <a:latin typeface="メイリオ" panose="020B0604030504040204" pitchFamily="50" charset="-128"/>
                          <a:ea typeface="メイリオ" panose="020B0604030504040204" pitchFamily="50" charset="-128"/>
                        </a:rPr>
                        <a:t>万円（</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人以上世帯）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６</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2477175"/>
                  </a:ext>
                </a:extLst>
              </a:tr>
              <a:tr h="44612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総合支援資金（延長貸付分）</a:t>
                      </a:r>
                      <a:endParaRPr kumimoji="1" lang="en-US" altLang="ja-JP"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メイリオ" panose="020B0604030504040204" pitchFamily="50" charset="-128"/>
                          <a:ea typeface="メイリオ" panose="020B0604030504040204" pitchFamily="50" charset="-128"/>
                        </a:rPr>
                        <a:t>令和５年度が</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45</a:t>
                      </a:r>
                      <a:r>
                        <a:rPr kumimoji="1" lang="ja-JP" altLang="en-US" sz="1050" dirty="0">
                          <a:solidFill>
                            <a:schemeClr val="tx1"/>
                          </a:solidFill>
                          <a:latin typeface="メイリオ" panose="020B0604030504040204" pitchFamily="50" charset="-128"/>
                          <a:ea typeface="メイリオ" panose="020B0604030504040204" pitchFamily="50" charset="-128"/>
                        </a:rPr>
                        <a:t>万円（単身世帯）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60</a:t>
                      </a:r>
                      <a:r>
                        <a:rPr kumimoji="1" lang="ja-JP" altLang="en-US" sz="1050" dirty="0">
                          <a:solidFill>
                            <a:schemeClr val="tx1"/>
                          </a:solidFill>
                          <a:latin typeface="メイリオ" panose="020B0604030504040204" pitchFamily="50" charset="-128"/>
                          <a:ea typeface="メイリオ" panose="020B0604030504040204" pitchFamily="50" charset="-128"/>
                        </a:rPr>
                        <a:t>万円（</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人以上世帯）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６</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302165"/>
                  </a:ext>
                </a:extLst>
              </a:tr>
              <a:tr h="446125">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メイリオ" panose="020B0604030504040204" pitchFamily="50" charset="-128"/>
                          <a:ea typeface="メイリオ" panose="020B0604030504040204" pitchFamily="50" charset="-128"/>
                        </a:rPr>
                        <a:t>総合支援資金（再貸付）</a:t>
                      </a:r>
                      <a:endParaRPr kumimoji="1" lang="en-US" altLang="ja-JP"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b="0" dirty="0">
                          <a:solidFill>
                            <a:schemeClr val="tx1"/>
                          </a:solidFill>
                          <a:latin typeface="メイリオ" panose="020B0604030504040204" pitchFamily="50" charset="-128"/>
                          <a:ea typeface="メイリオ" panose="020B0604030504040204" pitchFamily="50" charset="-128"/>
                        </a:rPr>
                        <a:t>令和６年度が</a:t>
                      </a:r>
                      <a:endParaRPr kumimoji="1" lang="en-US" altLang="ja-JP" sz="1050" b="0" dirty="0">
                        <a:solidFill>
                          <a:schemeClr val="tx1"/>
                        </a:solidFill>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latin typeface="メイリオ" panose="020B0604030504040204" pitchFamily="50" charset="-128"/>
                          <a:ea typeface="メイリオ" panose="020B0604030504040204" pitchFamily="50" charset="-128"/>
                        </a:rPr>
                        <a:t>住民税</a:t>
                      </a:r>
                      <a:r>
                        <a:rPr kumimoji="1" lang="ja-JP" altLang="en-US" sz="1050" b="1" dirty="0">
                          <a:solidFill>
                            <a:schemeClr val="tx1"/>
                          </a:solidFill>
                          <a:latin typeface="メイリオ" panose="020B0604030504040204" pitchFamily="50" charset="-128"/>
                          <a:ea typeface="メイリオ" panose="020B0604030504040204" pitchFamily="50" charset="-128"/>
                        </a:rPr>
                        <a:t>非課税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50" dirty="0">
                          <a:solidFill>
                            <a:schemeClr val="tx1"/>
                          </a:solidFill>
                          <a:latin typeface="メイリオ" panose="020B0604030504040204" pitchFamily="50" charset="-128"/>
                          <a:ea typeface="メイリオ" panose="020B0604030504040204" pitchFamily="50" charset="-128"/>
                        </a:rPr>
                        <a:t>45</a:t>
                      </a:r>
                      <a:r>
                        <a:rPr kumimoji="1" lang="ja-JP" altLang="en-US" sz="1050" dirty="0">
                          <a:solidFill>
                            <a:schemeClr val="tx1"/>
                          </a:solidFill>
                          <a:latin typeface="メイリオ" panose="020B0604030504040204" pitchFamily="50" charset="-128"/>
                          <a:ea typeface="メイリオ" panose="020B0604030504040204" pitchFamily="50" charset="-128"/>
                        </a:rPr>
                        <a:t>万円（単身世帯）</a:t>
                      </a:r>
                      <a:endParaRPr kumimoji="1" lang="en-US" altLang="ja-JP" sz="1050" dirty="0">
                        <a:solidFill>
                          <a:schemeClr val="tx1"/>
                        </a:solidFill>
                        <a:latin typeface="メイリオ" panose="020B0604030504040204" pitchFamily="50" charset="-128"/>
                        <a:ea typeface="メイリオ" panose="020B0604030504040204" pitchFamily="50" charset="-128"/>
                      </a:endParaRPr>
                    </a:p>
                    <a:p>
                      <a:r>
                        <a:rPr kumimoji="1" lang="en-US" altLang="ja-JP" sz="1050" dirty="0">
                          <a:solidFill>
                            <a:schemeClr val="tx1"/>
                          </a:solidFill>
                          <a:latin typeface="メイリオ" panose="020B0604030504040204" pitchFamily="50" charset="-128"/>
                          <a:ea typeface="メイリオ" panose="020B0604030504040204" pitchFamily="50" charset="-128"/>
                        </a:rPr>
                        <a:t>60</a:t>
                      </a:r>
                      <a:r>
                        <a:rPr kumimoji="1" lang="ja-JP" altLang="en-US" sz="1050" dirty="0">
                          <a:solidFill>
                            <a:schemeClr val="tx1"/>
                          </a:solidFill>
                          <a:latin typeface="メイリオ" panose="020B0604030504040204" pitchFamily="50" charset="-128"/>
                          <a:ea typeface="メイリオ" panose="020B0604030504040204" pitchFamily="50" charset="-128"/>
                        </a:rPr>
                        <a:t>万円（</a:t>
                      </a:r>
                      <a:r>
                        <a:rPr kumimoji="1" lang="en-US" altLang="ja-JP" sz="1050" dirty="0">
                          <a:solidFill>
                            <a:schemeClr val="tx1"/>
                          </a:solidFill>
                          <a:latin typeface="メイリオ" panose="020B0604030504040204" pitchFamily="50" charset="-128"/>
                          <a:ea typeface="メイリオ" panose="020B0604030504040204" pitchFamily="50" charset="-128"/>
                        </a:rPr>
                        <a:t>2</a:t>
                      </a:r>
                      <a:r>
                        <a:rPr kumimoji="1" lang="ja-JP" altLang="en-US" sz="1050" dirty="0">
                          <a:solidFill>
                            <a:schemeClr val="tx1"/>
                          </a:solidFill>
                          <a:latin typeface="メイリオ" panose="020B0604030504040204" pitchFamily="50" charset="-128"/>
                          <a:ea typeface="メイリオ" panose="020B0604030504040204" pitchFamily="50" charset="-128"/>
                        </a:rPr>
                        <a:t>人以上世帯）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50" dirty="0">
                          <a:solidFill>
                            <a:schemeClr val="tx1"/>
                          </a:solidFill>
                          <a:latin typeface="メイリオ" panose="020B0604030504040204" pitchFamily="50" charset="-128"/>
                          <a:ea typeface="メイリオ" panose="020B0604030504040204" pitchFamily="50" charset="-128"/>
                        </a:rPr>
                        <a:t>令和</a:t>
                      </a:r>
                      <a:r>
                        <a:rPr kumimoji="1" lang="ja-JP" altLang="en-US" sz="1050" b="1" dirty="0">
                          <a:solidFill>
                            <a:schemeClr val="tx1"/>
                          </a:solidFill>
                          <a:latin typeface="メイリオ" panose="020B0604030504040204" pitchFamily="50" charset="-128"/>
                          <a:ea typeface="メイリオ" panose="020B0604030504040204" pitchFamily="50" charset="-128"/>
                        </a:rPr>
                        <a:t>７</a:t>
                      </a:r>
                      <a:r>
                        <a:rPr kumimoji="1" lang="ja-JP" altLang="en-US" sz="1050" dirty="0">
                          <a:solidFill>
                            <a:schemeClr val="tx1"/>
                          </a:solidFill>
                          <a:latin typeface="メイリオ" panose="020B0604030504040204" pitchFamily="50" charset="-128"/>
                          <a:ea typeface="メイリオ" panose="020B0604030504040204" pitchFamily="50" charset="-128"/>
                        </a:rPr>
                        <a:t>年１月～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451580"/>
                  </a:ext>
                </a:extLst>
              </a:tr>
            </a:tbl>
          </a:graphicData>
        </a:graphic>
      </p:graphicFrame>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テキスト ボックス 66"/>
          <p:cNvSpPr txBox="1"/>
          <p:nvPr/>
        </p:nvSpPr>
        <p:spPr>
          <a:xfrm>
            <a:off x="186048" y="7827819"/>
            <a:ext cx="6480000" cy="1223412"/>
          </a:xfrm>
          <a:prstGeom prst="rect">
            <a:avLst/>
          </a:prstGeom>
          <a:noFill/>
        </p:spPr>
        <p:txBody>
          <a:bodyPr wrap="square" rtlCol="0">
            <a:spAutoFit/>
          </a:bodyPr>
          <a:lstStyle/>
          <a:p>
            <a:r>
              <a:rPr lang="ja-JP" altLang="en-US" sz="1100" smtClean="0">
                <a:latin typeface="メイリオ" panose="020B0604030504040204" pitchFamily="50" charset="-128"/>
                <a:ea typeface="メイリオ" panose="020B0604030504040204" pitchFamily="50" charset="-128"/>
              </a:rPr>
              <a:t>償還期間中であっても返済</a:t>
            </a:r>
            <a:r>
              <a:rPr lang="ja-JP" altLang="en-US" sz="1100" dirty="0" smtClean="0">
                <a:latin typeface="メイリオ" panose="020B0604030504040204" pitchFamily="50" charset="-128"/>
                <a:ea typeface="メイリオ" panose="020B0604030504040204" pitchFamily="50" charset="-128"/>
              </a:rPr>
              <a:t>免除の適用等を行うことができる</a:t>
            </a:r>
            <a:r>
              <a:rPr lang="ja-JP" altLang="en-US" sz="1100" dirty="0">
                <a:latin typeface="メイリオ" panose="020B0604030504040204" pitchFamily="50" charset="-128"/>
                <a:ea typeface="メイリオ" panose="020B0604030504040204" pitchFamily="50" charset="-128"/>
              </a:rPr>
              <a:t>場合があります</a:t>
            </a:r>
            <a:r>
              <a:rPr lang="ja-JP" altLang="en-US" sz="1100" dirty="0" smtClean="0">
                <a:latin typeface="メイリオ" panose="020B0604030504040204" pitchFamily="50" charset="-128"/>
                <a:ea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rPr>
            </a:br>
            <a:r>
              <a:rPr lang="ja-JP" altLang="en-US" sz="1100" dirty="0" smtClean="0">
                <a:latin typeface="メイリオ" panose="020B0604030504040204" pitchFamily="50" charset="-128"/>
                <a:ea typeface="メイリオ" panose="020B0604030504040204" pitchFamily="50" charset="-128"/>
              </a:rPr>
              <a:t>また</a:t>
            </a:r>
            <a:r>
              <a:rPr lang="ja-JP" altLang="en-US" sz="1100" dirty="0">
                <a:latin typeface="メイリオ" panose="020B0604030504040204" pitchFamily="50" charset="-128"/>
                <a:ea typeface="メイリオ" panose="020B0604030504040204" pitchFamily="50" charset="-128"/>
              </a:rPr>
              <a:t>、必要な関係機関の支援におつなぎします。</a:t>
            </a:r>
            <a:endParaRPr kumimoji="1" lang="en-US" altLang="ja-JP" sz="1100" dirty="0" smtClean="0">
              <a:latin typeface="メイリオ" panose="020B0604030504040204" pitchFamily="50" charset="-128"/>
              <a:ea typeface="メイリオ" panose="020B0604030504040204" pitchFamily="50" charset="-128"/>
            </a:endParaRPr>
          </a:p>
          <a:p>
            <a:pPr>
              <a:spcBef>
                <a:spcPts val="300"/>
              </a:spcBef>
            </a:pP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利用対象者</a:t>
            </a:r>
            <a:r>
              <a:rPr lang="en-US" altLang="ja-JP"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返済免除の</a:t>
            </a:r>
            <a:r>
              <a:rPr lang="ja-JP" altLang="en-US" sz="1100" dirty="0" smtClean="0">
                <a:latin typeface="メイリオ" panose="020B0604030504040204" pitchFamily="50" charset="-128"/>
                <a:ea typeface="メイリオ" panose="020B0604030504040204" pitchFamily="50" charset="-128"/>
              </a:rPr>
              <a:t>対象ではないが</a:t>
            </a:r>
            <a:r>
              <a:rPr lang="ja-JP" altLang="en-US" sz="1100" dirty="0">
                <a:latin typeface="メイリオ" panose="020B0604030504040204" pitchFamily="50" charset="-128"/>
                <a:ea typeface="メイリオ" panose="020B0604030504040204" pitchFamily="50" charset="-128"/>
              </a:rPr>
              <a:t>返済が困難</a:t>
            </a:r>
            <a:r>
              <a:rPr lang="ja-JP" altLang="en-US" sz="1100" dirty="0" smtClean="0">
                <a:latin typeface="メイリオ" panose="020B0604030504040204" pitchFamily="50" charset="-128"/>
                <a:ea typeface="メイリオ" panose="020B0604030504040204" pitchFamily="50" charset="-128"/>
              </a:rPr>
              <a:t>な方</a:t>
            </a:r>
            <a:r>
              <a:rPr lang="en-US" altLang="ja-JP" sz="1100" dirty="0" smtClean="0">
                <a:latin typeface="メイリオ" panose="020B0604030504040204" pitchFamily="50" charset="-128"/>
                <a:ea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rPr>
            </a:br>
            <a:r>
              <a:rPr lang="en-US" altLang="ja-JP" sz="1100" dirty="0" smtClean="0">
                <a:latin typeface="メイリオ" panose="020B0604030504040204" pitchFamily="50" charset="-128"/>
                <a:ea typeface="メイリオ" panose="020B0604030504040204" pitchFamily="50" charset="-128"/>
              </a:rPr>
              <a:t>【</a:t>
            </a:r>
            <a:r>
              <a:rPr lang="ja-JP" altLang="en-US" sz="1100" spc="340" dirty="0" smtClean="0">
                <a:latin typeface="メイリオ" panose="020B0604030504040204" pitchFamily="50" charset="-128"/>
                <a:ea typeface="メイリオ" panose="020B0604030504040204" pitchFamily="50" charset="-128"/>
              </a:rPr>
              <a:t>相談窓</a:t>
            </a:r>
            <a:r>
              <a:rPr lang="ja-JP" altLang="en-US" sz="1100" dirty="0" smtClean="0">
                <a:latin typeface="メイリオ" panose="020B0604030504040204" pitchFamily="50" charset="-128"/>
                <a:ea typeface="メイリオ" panose="020B0604030504040204" pitchFamily="50" charset="-128"/>
              </a:rPr>
              <a:t>口</a:t>
            </a:r>
            <a:r>
              <a:rPr lang="en-US" altLang="ja-JP"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お住まい</a:t>
            </a:r>
            <a:r>
              <a:rPr lang="ja-JP" altLang="en-US" sz="1100" dirty="0" smtClean="0">
                <a:latin typeface="メイリオ" panose="020B0604030504040204" pitchFamily="50" charset="-128"/>
                <a:ea typeface="メイリオ" panose="020B0604030504040204" pitchFamily="50" charset="-128"/>
              </a:rPr>
              <a:t>の都道府県により異なります。詳しくは都道府県社会福祉協議会</a:t>
            </a:r>
            <a:endParaRPr lang="en-US" altLang="ja-JP" sz="1100" dirty="0" smtClean="0">
              <a:latin typeface="メイリオ" panose="020B0604030504040204" pitchFamily="50" charset="-128"/>
              <a:ea typeface="メイリオ" panose="020B0604030504040204" pitchFamily="50" charset="-128"/>
            </a:endParaRPr>
          </a:p>
          <a:p>
            <a:pPr>
              <a:spcBef>
                <a:spcPts val="300"/>
              </a:spcBef>
            </a:pPr>
            <a:r>
              <a:rPr lang="ja-JP" altLang="en-US" sz="1100" dirty="0" smtClean="0">
                <a:latin typeface="メイリオ" panose="020B0604030504040204" pitchFamily="50" charset="-128"/>
                <a:ea typeface="メイリオ" panose="020B0604030504040204" pitchFamily="50" charset="-128"/>
              </a:rPr>
              <a:t>　　　　　　　から送付された免除案内、ホームページ等によりご確認ください。</a:t>
            </a:r>
            <a:endParaRPr lang="en-US" altLang="ja-JP" sz="1100" dirty="0" smtClean="0">
              <a:latin typeface="メイリオ" panose="020B0604030504040204" pitchFamily="50" charset="-128"/>
              <a:ea typeface="メイリオ" panose="020B0604030504040204" pitchFamily="50" charset="-128"/>
            </a:endParaRPr>
          </a:p>
          <a:p>
            <a:pPr>
              <a:spcBef>
                <a:spcPts val="300"/>
              </a:spcBef>
            </a:pPr>
            <a:r>
              <a:rPr lang="ja-JP" altLang="en-US" sz="1100" dirty="0" smtClean="0">
                <a:latin typeface="メイリオ" panose="020B0604030504040204" pitchFamily="50" charset="-128"/>
                <a:ea typeface="メイリオ" panose="020B0604030504040204" pitchFamily="50" charset="-128"/>
              </a:rPr>
              <a:t>　　　　　　</a:t>
            </a:r>
            <a:endParaRPr lang="ja-JP" altLang="en-US" sz="11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89000" y="924077"/>
            <a:ext cx="6480000" cy="689420"/>
          </a:xfrm>
          <a:prstGeom prst="rect">
            <a:avLst/>
          </a:prstGeom>
          <a:noFill/>
        </p:spPr>
        <p:txBody>
          <a:bodyPr wrap="square" rtlCol="0">
            <a:spAutoFit/>
          </a:bodyPr>
          <a:lstStyle/>
          <a:p>
            <a:pPr>
              <a:lnSpc>
                <a:spcPct val="110000"/>
              </a:lnSpc>
            </a:pPr>
            <a:r>
              <a:rPr kumimoji="1" lang="ja-JP" altLang="en-US" sz="1100" dirty="0" smtClean="0">
                <a:latin typeface="メイリオ" panose="020B0604030504040204" pitchFamily="50" charset="-128"/>
                <a:ea typeface="メイリオ" panose="020B0604030504040204" pitchFamily="50" charset="-128"/>
              </a:rPr>
              <a:t>一緒に家計を見直し、収支の状況を改善する支援や債務整理のご案内のほか、</a:t>
            </a:r>
            <a:r>
              <a:rPr kumimoji="1" lang="en-US" altLang="ja-JP" sz="1100" dirty="0" smtClean="0">
                <a:latin typeface="メイリオ" panose="020B0604030504040204" pitchFamily="50" charset="-128"/>
                <a:ea typeface="メイリオ" panose="020B0604030504040204" pitchFamily="50" charset="-128"/>
              </a:rPr>
              <a:t/>
            </a:r>
            <a:br>
              <a:rPr kumimoji="1" lang="en-US" altLang="ja-JP" sz="1100" dirty="0" smtClean="0">
                <a:latin typeface="メイリオ" panose="020B0604030504040204" pitchFamily="50" charset="-128"/>
                <a:ea typeface="メイリオ" panose="020B0604030504040204" pitchFamily="50" charset="-128"/>
              </a:rPr>
            </a:br>
            <a:r>
              <a:rPr kumimoji="1" lang="ja-JP" altLang="en-US" sz="1100" dirty="0" smtClean="0">
                <a:latin typeface="メイリオ" panose="020B0604030504040204" pitchFamily="50" charset="-128"/>
                <a:ea typeface="メイリオ" panose="020B0604030504040204" pitchFamily="50" charset="-128"/>
              </a:rPr>
              <a:t>ハローワーク等と連携して就労に向けた支援を行います。</a:t>
            </a:r>
            <a:endParaRPr kumimoji="1" lang="en-US" altLang="ja-JP" sz="1100" dirty="0" smtClean="0">
              <a:latin typeface="メイリオ" panose="020B0604030504040204" pitchFamily="50" charset="-128"/>
              <a:ea typeface="メイリオ" panose="020B0604030504040204" pitchFamily="50" charset="-128"/>
            </a:endParaRPr>
          </a:p>
          <a:p>
            <a:pPr>
              <a:lnSpc>
                <a:spcPct val="110000"/>
              </a:lnSpc>
              <a:spcBef>
                <a:spcPts val="300"/>
              </a:spcBef>
            </a:pP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利用対象者</a:t>
            </a:r>
            <a:r>
              <a:rPr lang="en-US" altLang="ja-JP" sz="1100" dirty="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収入や家計に不安を抱えている方</a:t>
            </a:r>
            <a:endParaRPr kumimoji="1" lang="en-US" altLang="ja-JP" sz="1100" dirty="0" smtClean="0">
              <a:latin typeface="メイリオ" panose="020B0604030504040204" pitchFamily="50" charset="-128"/>
              <a:ea typeface="メイリオ" panose="020B0604030504040204" pitchFamily="50" charset="-128"/>
            </a:endParaRPr>
          </a:p>
        </p:txBody>
      </p:sp>
      <p:pic>
        <p:nvPicPr>
          <p:cNvPr id="9" name="図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2311080">
            <a:off x="5863853" y="958170"/>
            <a:ext cx="293786" cy="249718"/>
          </a:xfrm>
          <a:prstGeom prst="rect">
            <a:avLst/>
          </a:prstGeom>
        </p:spPr>
      </p:pic>
      <p:pic>
        <p:nvPicPr>
          <p:cNvPr id="10" name="図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854945" y="7195826"/>
            <a:ext cx="844059" cy="704790"/>
          </a:xfrm>
          <a:prstGeom prst="rect">
            <a:avLst/>
          </a:prstGeom>
        </p:spPr>
      </p:pic>
      <p:pic>
        <p:nvPicPr>
          <p:cNvPr id="53" name="図 5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175124" y="695298"/>
            <a:ext cx="391732" cy="535569"/>
          </a:xfrm>
          <a:prstGeom prst="rect">
            <a:avLst/>
          </a:prstGeom>
        </p:spPr>
      </p:pic>
      <p:graphicFrame>
        <p:nvGraphicFramePr>
          <p:cNvPr id="4" name="表 3"/>
          <p:cNvGraphicFramePr>
            <a:graphicFrameLocks noGrp="1"/>
          </p:cNvGraphicFramePr>
          <p:nvPr>
            <p:extLst>
              <p:ext uri="{D42A27DB-BD31-4B8C-83A1-F6EECF244321}">
                <p14:modId xmlns:p14="http://schemas.microsoft.com/office/powerpoint/2010/main" val="3457463106"/>
              </p:ext>
            </p:extLst>
          </p:nvPr>
        </p:nvGraphicFramePr>
        <p:xfrm>
          <a:off x="299004" y="4257800"/>
          <a:ext cx="5400000" cy="2845500"/>
        </p:xfrm>
        <a:graphic>
          <a:graphicData uri="http://schemas.openxmlformats.org/drawingml/2006/table">
            <a:tbl>
              <a:tblPr firstRow="1" bandRow="1">
                <a:tableStyleId>{C4B1156A-380E-4F78-BDF5-A606A8083BF9}</a:tableStyleId>
              </a:tblPr>
              <a:tblGrid>
                <a:gridCol w="1584000">
                  <a:extLst>
                    <a:ext uri="{9D8B030D-6E8A-4147-A177-3AD203B41FA5}">
                      <a16:colId xmlns:a16="http://schemas.microsoft.com/office/drawing/2014/main" val="2997740211"/>
                    </a:ext>
                  </a:extLst>
                </a:gridCol>
                <a:gridCol w="612000">
                  <a:extLst>
                    <a:ext uri="{9D8B030D-6E8A-4147-A177-3AD203B41FA5}">
                      <a16:colId xmlns:a16="http://schemas.microsoft.com/office/drawing/2014/main" val="454930295"/>
                    </a:ext>
                  </a:extLst>
                </a:gridCol>
                <a:gridCol w="3204000">
                  <a:extLst>
                    <a:ext uri="{9D8B030D-6E8A-4147-A177-3AD203B41FA5}">
                      <a16:colId xmlns:a16="http://schemas.microsoft.com/office/drawing/2014/main" val="3504743626"/>
                    </a:ext>
                  </a:extLst>
                </a:gridCol>
              </a:tblGrid>
              <a:tr h="252000">
                <a:tc>
                  <a:txBody>
                    <a:bodyPr/>
                    <a:lstStyle/>
                    <a:p>
                      <a:pPr algn="ctr">
                        <a:lnSpc>
                          <a:spcPct val="110000"/>
                        </a:lnSpc>
                      </a:pPr>
                      <a:r>
                        <a:rPr kumimoji="1" lang="ja-JP" altLang="en-US" sz="900" b="1" spc="200" baseline="0" dirty="0" smtClean="0">
                          <a:latin typeface="メイリオ" panose="020B0604030504040204" pitchFamily="50" charset="-128"/>
                          <a:ea typeface="メイリオ" panose="020B0604030504040204" pitchFamily="50" charset="-128"/>
                        </a:rPr>
                        <a:t>主な相談窓</a:t>
                      </a:r>
                      <a:r>
                        <a:rPr kumimoji="1" lang="ja-JP" altLang="en-US" sz="900" b="1" dirty="0" smtClean="0">
                          <a:latin typeface="メイリオ" panose="020B0604030504040204" pitchFamily="50" charset="-128"/>
                          <a:ea typeface="メイリオ" panose="020B0604030504040204" pitchFamily="50" charset="-128"/>
                        </a:rPr>
                        <a:t>口</a:t>
                      </a:r>
                      <a:endParaRPr kumimoji="1" lang="en-US" altLang="ja-JP" sz="900" b="1" dirty="0" smtClean="0">
                        <a:latin typeface="メイリオ" panose="020B0604030504040204" pitchFamily="50" charset="-128"/>
                        <a:ea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10000"/>
                        </a:lnSpc>
                      </a:pPr>
                      <a:r>
                        <a:rPr kumimoji="1" lang="ja-JP" altLang="en-US" sz="900" b="1" spc="300" dirty="0" smtClean="0">
                          <a:latin typeface="メイリオ" panose="020B0604030504040204" pitchFamily="50" charset="-128"/>
                          <a:ea typeface="メイリオ" panose="020B0604030504040204" pitchFamily="50" charset="-128"/>
                        </a:rPr>
                        <a:t>電</a:t>
                      </a:r>
                      <a:r>
                        <a:rPr kumimoji="1" lang="ja-JP" altLang="en-US" sz="900" b="1" dirty="0" smtClean="0">
                          <a:latin typeface="メイリオ" panose="020B0604030504040204" pitchFamily="50" charset="-128"/>
                          <a:ea typeface="メイリオ" panose="020B0604030504040204" pitchFamily="50" charset="-128"/>
                        </a:rPr>
                        <a:t>話</a:t>
                      </a:r>
                      <a:endParaRPr kumimoji="1" lang="ja-JP" altLang="en-US" sz="900" b="1" dirty="0">
                        <a:latin typeface="メイリオ" panose="020B0604030504040204" pitchFamily="50" charset="-128"/>
                        <a:ea typeface="メイリオ"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10000"/>
                        </a:lnSpc>
                      </a:pPr>
                      <a:r>
                        <a:rPr kumimoji="1" lang="ja-JP" altLang="en-US" sz="900" b="1" spc="300" dirty="0" smtClean="0">
                          <a:latin typeface="メイリオ" panose="020B0604030504040204" pitchFamily="50" charset="-128"/>
                          <a:ea typeface="メイリオ" panose="020B0604030504040204" pitchFamily="50" charset="-128"/>
                        </a:rPr>
                        <a:t>支援内</a:t>
                      </a:r>
                      <a:r>
                        <a:rPr kumimoji="1" lang="ja-JP" altLang="en-US" sz="900" b="1" dirty="0" smtClean="0">
                          <a:latin typeface="メイリオ" panose="020B0604030504040204" pitchFamily="50" charset="-128"/>
                          <a:ea typeface="メイリオ" panose="020B0604030504040204" pitchFamily="50" charset="-128"/>
                        </a:rPr>
                        <a:t>容</a:t>
                      </a:r>
                      <a:endParaRPr kumimoji="1" lang="ja-JP" altLang="en-US" sz="900" b="1" dirty="0">
                        <a:latin typeface="メイリオ" panose="020B0604030504040204" pitchFamily="50" charset="-128"/>
                        <a:ea typeface="メイリオ"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13805579"/>
                  </a:ext>
                </a:extLst>
              </a:tr>
              <a:tr h="468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消費者ホットライン</a:t>
                      </a:r>
                      <a:r>
                        <a:rPr kumimoji="1" lang="en-US" altLang="ja-JP" sz="1000" b="0" dirty="0" smtClean="0">
                          <a:latin typeface="メイリオ" panose="020B0604030504040204" pitchFamily="50" charset="-128"/>
                          <a:ea typeface="メイリオ" panose="020B0604030504040204" pitchFamily="50" charset="-128"/>
                        </a:rPr>
                        <a:t/>
                      </a:r>
                      <a:br>
                        <a:rPr kumimoji="1" lang="en-US" altLang="ja-JP" sz="1000" b="0" dirty="0" smtClean="0">
                          <a:latin typeface="メイリオ" panose="020B0604030504040204" pitchFamily="50" charset="-128"/>
                          <a:ea typeface="メイリオ" panose="020B0604030504040204" pitchFamily="50" charset="-128"/>
                        </a:rPr>
                      </a:br>
                      <a:r>
                        <a:rPr kumimoji="1" lang="ja-JP" altLang="en-US" sz="1000" b="0" dirty="0" smtClean="0">
                          <a:latin typeface="メイリオ" panose="020B0604030504040204" pitchFamily="50" charset="-128"/>
                          <a:ea typeface="メイリオ" panose="020B0604030504040204" pitchFamily="50" charset="-128"/>
                        </a:rPr>
                        <a:t>（消費生活相談窓口）</a:t>
                      </a:r>
                      <a:endParaRPr kumimoji="1" lang="en-US" altLang="ja-JP" sz="1000" b="0" dirty="0" smtClean="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10000"/>
                        </a:lnSpc>
                      </a:pPr>
                      <a:r>
                        <a:rPr kumimoji="1" lang="en-US" altLang="ja-JP" sz="900" b="0" dirty="0" smtClean="0">
                          <a:latin typeface="メイリオ" panose="020B0604030504040204" pitchFamily="50" charset="-128"/>
                          <a:ea typeface="メイリオ" panose="020B0604030504040204" pitchFamily="50" charset="-128"/>
                        </a:rPr>
                        <a:t>188</a:t>
                      </a:r>
                      <a:endParaRPr kumimoji="1" lang="ja-JP" altLang="en-US" sz="9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10000"/>
                        </a:lnSpc>
                      </a:pPr>
                      <a:r>
                        <a:rPr kumimoji="1" lang="ja-JP" altLang="en-US" sz="900" b="0" dirty="0" smtClean="0">
                          <a:solidFill>
                            <a:schemeClr val="tx1"/>
                          </a:solidFill>
                          <a:latin typeface="メイリオ" panose="020B0604030504040204" pitchFamily="50" charset="-128"/>
                          <a:ea typeface="メイリオ" panose="020B0604030504040204" pitchFamily="50" charset="-128"/>
                        </a:rPr>
                        <a:t>消費者トラブルについて相談できるお近くの消費生活相談窓口をご案内します。</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9779498"/>
                  </a:ext>
                </a:extLst>
              </a:tr>
              <a:tr h="468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日本司法支援センター</a:t>
                      </a:r>
                      <a:endParaRPr kumimoji="1" lang="en-US" altLang="ja-JP" sz="1000" b="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（法テラス・</a:t>
                      </a:r>
                      <a:endParaRPr kumimoji="1" lang="en-US" altLang="ja-JP" sz="1000" b="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サポートダイヤル）</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10000"/>
                        </a:lnSpc>
                      </a:pPr>
                      <a:r>
                        <a:rPr kumimoji="1" lang="en-US" altLang="ja-JP" sz="900" b="0" dirty="0" smtClean="0">
                          <a:latin typeface="メイリオ" panose="020B0604030504040204" pitchFamily="50" charset="-128"/>
                          <a:ea typeface="メイリオ" panose="020B0604030504040204" pitchFamily="50" charset="-128"/>
                        </a:rPr>
                        <a:t>0570-</a:t>
                      </a:r>
                      <a:br>
                        <a:rPr kumimoji="1" lang="en-US" altLang="ja-JP" sz="900" b="0" dirty="0" smtClean="0">
                          <a:latin typeface="メイリオ" panose="020B0604030504040204" pitchFamily="50" charset="-128"/>
                          <a:ea typeface="メイリオ" panose="020B0604030504040204" pitchFamily="50" charset="-128"/>
                        </a:rPr>
                      </a:br>
                      <a:r>
                        <a:rPr kumimoji="1" lang="en-US" altLang="ja-JP" sz="900" b="0" dirty="0" smtClean="0">
                          <a:latin typeface="メイリオ" panose="020B0604030504040204" pitchFamily="50" charset="-128"/>
                          <a:ea typeface="メイリオ" panose="020B0604030504040204" pitchFamily="50" charset="-128"/>
                        </a:rPr>
                        <a:t>078374</a:t>
                      </a:r>
                      <a:endParaRPr kumimoji="1" lang="ja-JP" altLang="en-US" sz="9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10000"/>
                        </a:lnSpc>
                      </a:pPr>
                      <a:r>
                        <a:rPr kumimoji="1" lang="ja-JP" altLang="en-US" sz="900" b="0" dirty="0" smtClean="0">
                          <a:solidFill>
                            <a:schemeClr val="tx1"/>
                          </a:solidFill>
                          <a:latin typeface="メイリオ" panose="020B0604030504040204" pitchFamily="50" charset="-128"/>
                          <a:ea typeface="メイリオ" panose="020B0604030504040204" pitchFamily="50" charset="-128"/>
                        </a:rPr>
                        <a:t>経済的に余裕のない方を対象に、法律専門家等による相談、弁護士・司法書士費用等の立替制度等をご案内します。</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4899101"/>
                  </a:ext>
                </a:extLst>
              </a:tr>
              <a:tr h="468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日本弁護士連合会</a:t>
                      </a:r>
                      <a:endParaRPr kumimoji="1" lang="en-US" altLang="ja-JP" sz="1000" b="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（ひまわりお悩み</a:t>
                      </a:r>
                      <a:r>
                        <a:rPr kumimoji="1" lang="en-US" altLang="ja-JP" sz="1000" b="0" dirty="0" smtClean="0">
                          <a:latin typeface="メイリオ" panose="020B0604030504040204" pitchFamily="50" charset="-128"/>
                          <a:ea typeface="メイリオ" panose="020B0604030504040204" pitchFamily="50" charset="-128"/>
                        </a:rPr>
                        <a:t>110</a:t>
                      </a:r>
                      <a:r>
                        <a:rPr kumimoji="1" lang="ja-JP" altLang="en-US" sz="1000" b="0" dirty="0" smtClean="0">
                          <a:latin typeface="メイリオ" panose="020B0604030504040204" pitchFamily="50" charset="-128"/>
                          <a:ea typeface="メイリオ" panose="020B0604030504040204" pitchFamily="50" charset="-128"/>
                        </a:rPr>
                        <a:t>番）</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lnSpc>
                          <a:spcPct val="110000"/>
                        </a:lnSpc>
                      </a:pPr>
                      <a:r>
                        <a:rPr kumimoji="1" lang="en-US" altLang="ja-JP" sz="900" b="0" dirty="0" smtClean="0">
                          <a:latin typeface="メイリオ" panose="020B0604030504040204" pitchFamily="50" charset="-128"/>
                          <a:ea typeface="メイリオ" panose="020B0604030504040204" pitchFamily="50" charset="-128"/>
                        </a:rPr>
                        <a:t>0570-</a:t>
                      </a:r>
                      <a:br>
                        <a:rPr kumimoji="1" lang="en-US" altLang="ja-JP" sz="900" b="0" dirty="0" smtClean="0">
                          <a:latin typeface="メイリオ" panose="020B0604030504040204" pitchFamily="50" charset="-128"/>
                          <a:ea typeface="メイリオ" panose="020B0604030504040204" pitchFamily="50" charset="-128"/>
                        </a:rPr>
                      </a:br>
                      <a:r>
                        <a:rPr kumimoji="1" lang="en-US" altLang="ja-JP" sz="900" b="0" dirty="0" smtClean="0">
                          <a:latin typeface="メイリオ" panose="020B0604030504040204" pitchFamily="50" charset="-128"/>
                          <a:ea typeface="メイリオ" panose="020B0604030504040204" pitchFamily="50" charset="-128"/>
                        </a:rPr>
                        <a:t>783-110</a:t>
                      </a:r>
                      <a:endParaRPr kumimoji="1" lang="ja-JP" altLang="en-US" sz="900" b="0" dirty="0">
                        <a:latin typeface="メイリオ" panose="020B0604030504040204" pitchFamily="50" charset="-128"/>
                        <a:ea typeface="メイリオ" panose="020B0604030504040204" pitchFamily="50" charset="-128"/>
                      </a:endParaRPr>
                    </a:p>
                  </a:txBody>
                  <a:tcPr marL="36000" marR="36000" marT="72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lnSpc>
                          <a:spcPct val="110000"/>
                        </a:lnSpc>
                      </a:pPr>
                      <a:r>
                        <a:rPr kumimoji="1" lang="ja-JP" altLang="en-US" sz="900" b="0" dirty="0" smtClean="0">
                          <a:solidFill>
                            <a:schemeClr val="tx1"/>
                          </a:solidFill>
                          <a:latin typeface="メイリオ" panose="020B0604030504040204" pitchFamily="50" charset="-128"/>
                          <a:ea typeface="メイリオ" panose="020B0604030504040204" pitchFamily="50" charset="-128"/>
                        </a:rPr>
                        <a:t>お近くの弁護士会の相談センターにつながり、相談予約等をご案内します。</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9658108"/>
                  </a:ext>
                </a:extLst>
              </a:tr>
              <a:tr h="501269">
                <a:tc>
                  <a:txBody>
                    <a:bodyPr/>
                    <a:lstStyle/>
                    <a:p>
                      <a:pPr marL="0" marR="0" lvl="0" indent="0" algn="ctr" defTabSz="1320759" rtl="0" eaLnBrk="1" fontAlgn="auto" latinLnBrk="0" hangingPunct="1">
                        <a:lnSpc>
                          <a:spcPct val="110000"/>
                        </a:lnSpc>
                        <a:spcBef>
                          <a:spcPts val="0"/>
                        </a:spcBef>
                        <a:spcAft>
                          <a:spcPts val="0"/>
                        </a:spcAft>
                        <a:buClrTx/>
                        <a:buSzTx/>
                        <a:buFontTx/>
                        <a:buNone/>
                        <a:tabLst/>
                        <a:defRPr/>
                      </a:pPr>
                      <a:r>
                        <a:rPr kumimoji="1" lang="ja-JP" altLang="en-US" sz="1000" b="0" dirty="0" smtClean="0">
                          <a:latin typeface="メイリオ" panose="020B0604030504040204" pitchFamily="50" charset="-128"/>
                          <a:ea typeface="メイリオ" panose="020B0604030504040204" pitchFamily="50" charset="-128"/>
                        </a:rPr>
                        <a:t>司法書士総合相談</a:t>
                      </a:r>
                      <a:endParaRPr kumimoji="1" lang="en-US" altLang="ja-JP" sz="1000" b="0" dirty="0" smtClean="0">
                        <a:latin typeface="メイリオ" panose="020B0604030504040204" pitchFamily="50" charset="-128"/>
                        <a:ea typeface="メイリオ" panose="020B0604030504040204" pitchFamily="50" charset="-128"/>
                      </a:endParaRPr>
                    </a:p>
                    <a:p>
                      <a:pPr marL="0" marR="0" lvl="0" indent="0" algn="ctr" defTabSz="1320759" rtl="0" eaLnBrk="1" fontAlgn="auto" latinLnBrk="0" hangingPunct="1">
                        <a:lnSpc>
                          <a:spcPct val="110000"/>
                        </a:lnSpc>
                        <a:spcBef>
                          <a:spcPts val="0"/>
                        </a:spcBef>
                        <a:spcAft>
                          <a:spcPts val="0"/>
                        </a:spcAft>
                        <a:buClrTx/>
                        <a:buSzTx/>
                        <a:buFontTx/>
                        <a:buNone/>
                        <a:tabLst/>
                        <a:defRPr/>
                      </a:pPr>
                      <a:r>
                        <a:rPr kumimoji="1" lang="ja-JP" altLang="en-US" sz="1000" b="0" dirty="0" smtClean="0">
                          <a:latin typeface="メイリオ" panose="020B0604030504040204" pitchFamily="50" charset="-128"/>
                          <a:ea typeface="メイリオ" panose="020B0604030504040204" pitchFamily="50" charset="-128"/>
                        </a:rPr>
                        <a:t>センター</a:t>
                      </a: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gridSpan="2">
                  <a:txBody>
                    <a:bodyPr/>
                    <a:lstStyle/>
                    <a:p>
                      <a:pPr algn="l">
                        <a:lnSpc>
                          <a:spcPct val="110000"/>
                        </a:lnSpc>
                      </a:pPr>
                      <a:r>
                        <a:rPr kumimoji="1" lang="ja-JP" altLang="en-US" sz="900" b="0" dirty="0" smtClean="0">
                          <a:solidFill>
                            <a:schemeClr val="tx1"/>
                          </a:solidFill>
                          <a:latin typeface="メイリオ" panose="020B0604030504040204" pitchFamily="50" charset="-128"/>
                          <a:ea typeface="メイリオ" panose="020B0604030504040204" pitchFamily="50" charset="-128"/>
                        </a:rPr>
                        <a:t>お近くの司法書士総合相談センターで破産、任意整理等の解決方法や生活再建の相談ができます。</a:t>
                      </a:r>
                    </a:p>
                    <a:p>
                      <a:pPr algn="l">
                        <a:lnSpc>
                          <a:spcPct val="110000"/>
                        </a:lnSpc>
                        <a:spcBef>
                          <a:spcPts val="300"/>
                        </a:spcBef>
                      </a:pPr>
                      <a:r>
                        <a:rPr kumimoji="1" lang="en-US" altLang="ja-JP" sz="900" b="0" dirty="0" smtClean="0">
                          <a:latin typeface="メイリオ" panose="020B0604030504040204" pitchFamily="50" charset="-128"/>
                          <a:ea typeface="メイリオ" panose="020B0604030504040204" pitchFamily="50" charset="-128"/>
                          <a:hlinkClick r:id="rId10"/>
                        </a:rPr>
                        <a:t>https</a:t>
                      </a:r>
                      <a:r>
                        <a:rPr kumimoji="1" lang="en-US" altLang="ja-JP" sz="900" b="0" dirty="0" smtClean="0">
                          <a:latin typeface="メイリオ" panose="020B0604030504040204" pitchFamily="50" charset="-128"/>
                          <a:ea typeface="メイリオ" panose="020B0604030504040204" pitchFamily="50" charset="-128"/>
                          <a:hlinkClick r:id="rId10"/>
                        </a:rPr>
                        <a:t>://www.shiho-shoshi.or.jp/activity/consultation/center_list/</a:t>
                      </a:r>
                      <a:endParaRPr kumimoji="1" lang="ja-JP" altLang="en-US" sz="9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pPr algn="l"/>
                      <a:endParaRPr kumimoji="1" lang="ja-JP" altLang="en-US" sz="1050" b="1" dirty="0"/>
                    </a:p>
                  </a:txBody>
                  <a:tcPr anchor="ctr"/>
                </a:tc>
                <a:extLst>
                  <a:ext uri="{0D108BD9-81ED-4DB2-BD59-A6C34878D82A}">
                    <a16:rowId xmlns:a16="http://schemas.microsoft.com/office/drawing/2014/main" val="3578096389"/>
                  </a:ext>
                </a:extLst>
              </a:tr>
              <a:tr h="409187">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多重債務相談窓口</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lnSpc>
                          <a:spcPct val="110000"/>
                        </a:lnSpc>
                        <a:spcBef>
                          <a:spcPts val="300"/>
                        </a:spcBef>
                      </a:pPr>
                      <a:r>
                        <a:rPr kumimoji="1" lang="ja-JP" altLang="en-US" sz="900" b="0" dirty="0" smtClean="0">
                          <a:solidFill>
                            <a:schemeClr val="tx1"/>
                          </a:solidFill>
                          <a:latin typeface="メイリオ" panose="020B0604030504040204" pitchFamily="50" charset="-128"/>
                          <a:ea typeface="メイリオ" panose="020B0604030504040204" pitchFamily="50" charset="-128"/>
                        </a:rPr>
                        <a:t>金融庁ウェブサイトに多重債務の相談窓口一覧を掲載しています。</a:t>
                      </a:r>
                      <a:endParaRPr kumimoji="1" lang="en-US" altLang="ja-JP" sz="900" b="0" dirty="0" smtClean="0">
                        <a:solidFill>
                          <a:schemeClr val="tx1"/>
                        </a:solidFill>
                        <a:latin typeface="メイリオ" panose="020B0604030504040204" pitchFamily="50" charset="-128"/>
                        <a:ea typeface="メイリオ" panose="020B0604030504040204" pitchFamily="50" charset="-128"/>
                      </a:endParaRPr>
                    </a:p>
                    <a:p>
                      <a:pPr algn="l">
                        <a:lnSpc>
                          <a:spcPct val="110000"/>
                        </a:lnSpc>
                        <a:spcBef>
                          <a:spcPts val="300"/>
                        </a:spcBef>
                      </a:pPr>
                      <a:r>
                        <a:rPr kumimoji="1" lang="en-US" altLang="ja-JP" sz="900" b="0" dirty="0" smtClean="0">
                          <a:latin typeface="メイリオ" panose="020B0604030504040204" pitchFamily="50" charset="-128"/>
                          <a:ea typeface="メイリオ" panose="020B0604030504040204" pitchFamily="50" charset="-128"/>
                          <a:hlinkClick r:id="rId11"/>
                        </a:rPr>
                        <a:t>https://www.fsa.go.jp/soudan/</a:t>
                      </a:r>
                      <a:endParaRPr kumimoji="1" lang="ja-JP" altLang="en-US" sz="9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sz="1050" b="1" dirty="0"/>
                    </a:p>
                  </a:txBody>
                  <a:tcPr anchor="ctr"/>
                </a:tc>
                <a:extLst>
                  <a:ext uri="{0D108BD9-81ED-4DB2-BD59-A6C34878D82A}">
                    <a16:rowId xmlns:a16="http://schemas.microsoft.com/office/drawing/2014/main" val="1789878073"/>
                  </a:ext>
                </a:extLst>
              </a:tr>
            </a:tbl>
          </a:graphicData>
        </a:graphic>
      </p:graphicFrame>
      <p:sp>
        <p:nvSpPr>
          <p:cNvPr id="56" name="テキスト ボックス 55"/>
          <p:cNvSpPr txBox="1"/>
          <p:nvPr/>
        </p:nvSpPr>
        <p:spPr>
          <a:xfrm>
            <a:off x="5323685" y="6954255"/>
            <a:ext cx="1862553" cy="363176"/>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多重債務相談窓口一覧</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（金融庁ウェブサイト）</a:t>
            </a:r>
            <a:endParaRPr kumimoji="1" lang="ja-JP" altLang="en-US" sz="800" dirty="0">
              <a:latin typeface="メイリオ" panose="020B0604030504040204" pitchFamily="50" charset="-128"/>
              <a:ea typeface="メイリオ" panose="020B0604030504040204" pitchFamily="50" charset="-128"/>
            </a:endParaRPr>
          </a:p>
        </p:txBody>
      </p:sp>
      <p:sp>
        <p:nvSpPr>
          <p:cNvPr id="57" name="テキスト ボックス 56"/>
          <p:cNvSpPr txBox="1"/>
          <p:nvPr/>
        </p:nvSpPr>
        <p:spPr>
          <a:xfrm>
            <a:off x="5531916" y="5449638"/>
            <a:ext cx="1446093" cy="634020"/>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司法書士総合</a:t>
            </a:r>
            <a:r>
              <a:rPr kumimoji="1" lang="en-US" altLang="ja-JP" sz="800" dirty="0" smtClean="0">
                <a:latin typeface="メイリオ" panose="020B0604030504040204" pitchFamily="50" charset="-128"/>
                <a:ea typeface="メイリオ" panose="020B0604030504040204" pitchFamily="50" charset="-128"/>
              </a:rPr>
              <a:t/>
            </a:r>
            <a:br>
              <a:rPr kumimoji="1" lang="en-US" altLang="ja-JP" sz="800" dirty="0" smtClean="0">
                <a:latin typeface="メイリオ" panose="020B0604030504040204" pitchFamily="50" charset="-128"/>
                <a:ea typeface="メイリオ" panose="020B0604030504040204" pitchFamily="50" charset="-128"/>
              </a:rPr>
            </a:br>
            <a:r>
              <a:rPr kumimoji="1" lang="ja-JP" altLang="en-US" sz="800" dirty="0" smtClean="0">
                <a:latin typeface="メイリオ" panose="020B0604030504040204" pitchFamily="50" charset="-128"/>
                <a:ea typeface="メイリオ" panose="020B0604030504040204" pitchFamily="50" charset="-128"/>
              </a:rPr>
              <a:t>相談センター一覧</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（日本司法書士会連合会</a:t>
            </a:r>
            <a:r>
              <a:rPr kumimoji="1" lang="en-US" altLang="ja-JP" sz="800" dirty="0" smtClean="0">
                <a:latin typeface="メイリオ" panose="020B0604030504040204" pitchFamily="50" charset="-128"/>
                <a:ea typeface="メイリオ" panose="020B0604030504040204" pitchFamily="50" charset="-128"/>
              </a:rPr>
              <a:t/>
            </a:r>
            <a:br>
              <a:rPr kumimoji="1" lang="en-US" altLang="ja-JP" sz="800" dirty="0" smtClean="0">
                <a:latin typeface="メイリオ" panose="020B0604030504040204" pitchFamily="50" charset="-128"/>
                <a:ea typeface="メイリオ" panose="020B0604030504040204" pitchFamily="50" charset="-128"/>
              </a:rPr>
            </a:br>
            <a:r>
              <a:rPr kumimoji="1" lang="ja-JP" altLang="en-US" sz="800" dirty="0" smtClean="0">
                <a:latin typeface="メイリオ" panose="020B0604030504040204" pitchFamily="50" charset="-128"/>
                <a:ea typeface="メイリオ" panose="020B0604030504040204" pitchFamily="50" charset="-128"/>
              </a:rPr>
              <a:t>　ウェブサイト）</a:t>
            </a:r>
            <a:endParaRPr kumimoji="1" lang="ja-JP" altLang="en-US" sz="800" dirty="0">
              <a:latin typeface="メイリオ" panose="020B0604030504040204" pitchFamily="50" charset="-128"/>
              <a:ea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22287816"/>
              </p:ext>
            </p:extLst>
          </p:nvPr>
        </p:nvGraphicFramePr>
        <p:xfrm>
          <a:off x="252000" y="1655317"/>
          <a:ext cx="5400000" cy="1332000"/>
        </p:xfrm>
        <a:graphic>
          <a:graphicData uri="http://schemas.openxmlformats.org/drawingml/2006/table">
            <a:tbl>
              <a:tblPr firstRow="1" bandRow="1">
                <a:tableStyleId>{C4B1156A-380E-4F78-BDF5-A606A8083BF9}</a:tableStyleId>
              </a:tblPr>
              <a:tblGrid>
                <a:gridCol w="1152000">
                  <a:extLst>
                    <a:ext uri="{9D8B030D-6E8A-4147-A177-3AD203B41FA5}">
                      <a16:colId xmlns:a16="http://schemas.microsoft.com/office/drawing/2014/main" val="1848496945"/>
                    </a:ext>
                  </a:extLst>
                </a:gridCol>
                <a:gridCol w="4248000">
                  <a:extLst>
                    <a:ext uri="{9D8B030D-6E8A-4147-A177-3AD203B41FA5}">
                      <a16:colId xmlns:a16="http://schemas.microsoft.com/office/drawing/2014/main" val="4188972107"/>
                    </a:ext>
                  </a:extLst>
                </a:gridCol>
              </a:tblGrid>
              <a:tr h="252000">
                <a:tc>
                  <a:txBody>
                    <a:bodyPr/>
                    <a:lstStyle/>
                    <a:p>
                      <a:pPr algn="ctr">
                        <a:lnSpc>
                          <a:spcPct val="110000"/>
                        </a:lnSpc>
                      </a:pPr>
                      <a:r>
                        <a:rPr kumimoji="1" lang="ja-JP" altLang="en-US" sz="1000" b="1" spc="200" baseline="0" dirty="0" smtClean="0">
                          <a:latin typeface="メイリオ" panose="020B0604030504040204" pitchFamily="50" charset="-128"/>
                          <a:ea typeface="メイリオ" panose="020B0604030504040204" pitchFamily="50" charset="-128"/>
                        </a:rPr>
                        <a:t>主な相談窓</a:t>
                      </a:r>
                      <a:r>
                        <a:rPr kumimoji="1" lang="ja-JP" altLang="en-US" sz="1000" b="1" dirty="0" smtClean="0">
                          <a:latin typeface="メイリオ" panose="020B0604030504040204" pitchFamily="50" charset="-128"/>
                          <a:ea typeface="メイリオ" panose="020B0604030504040204" pitchFamily="50" charset="-128"/>
                        </a:rPr>
                        <a:t>口</a:t>
                      </a:r>
                      <a:endParaRPr kumimoji="1" lang="ja-JP" altLang="en-US" sz="1000" b="1" dirty="0">
                        <a:latin typeface="メイリオ" panose="020B0604030504040204" pitchFamily="50" charset="-128"/>
                        <a:ea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10000"/>
                        </a:lnSpc>
                        <a:spcBef>
                          <a:spcPts val="300"/>
                        </a:spcBef>
                      </a:pPr>
                      <a:r>
                        <a:rPr kumimoji="1" lang="ja-JP" altLang="en-US" sz="900" b="1" spc="300" dirty="0" smtClean="0">
                          <a:latin typeface="メイリオ" panose="020B0604030504040204" pitchFamily="50" charset="-128"/>
                          <a:ea typeface="メイリオ" panose="020B0604030504040204" pitchFamily="50" charset="-128"/>
                        </a:rPr>
                        <a:t>支援内</a:t>
                      </a:r>
                      <a:r>
                        <a:rPr kumimoji="1" lang="ja-JP" altLang="en-US" sz="900" b="1" dirty="0" smtClean="0">
                          <a:latin typeface="メイリオ" panose="020B0604030504040204" pitchFamily="50" charset="-128"/>
                          <a:ea typeface="メイリオ" panose="020B0604030504040204" pitchFamily="50" charset="-128"/>
                        </a:rPr>
                        <a:t>容</a:t>
                      </a:r>
                      <a:endParaRPr kumimoji="1" lang="en-US" altLang="ja-JP" sz="900" b="1" dirty="0" smtClean="0">
                        <a:latin typeface="メイリオ" panose="020B0604030504040204" pitchFamily="50" charset="-128"/>
                        <a:ea typeface="メイリオ"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97187888"/>
                  </a:ext>
                </a:extLst>
              </a:tr>
              <a:tr h="468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自立相談支援機関</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nSpc>
                          <a:spcPct val="110000"/>
                        </a:lnSpc>
                      </a:pPr>
                      <a:r>
                        <a:rPr kumimoji="1" lang="ja-JP" altLang="en-US" sz="900" b="0" dirty="0" smtClean="0">
                          <a:latin typeface="メイリオ" panose="020B0604030504040204" pitchFamily="50" charset="-128"/>
                          <a:ea typeface="メイリオ" panose="020B0604030504040204" pitchFamily="50" charset="-128"/>
                        </a:rPr>
                        <a:t>家計改善支援事業等、生活全般にわたる</a:t>
                      </a:r>
                      <a:r>
                        <a:rPr kumimoji="1" lang="ja-JP" altLang="en-US" sz="900" b="0" dirty="0" err="1" smtClean="0">
                          <a:latin typeface="メイリオ" panose="020B0604030504040204" pitchFamily="50" charset="-128"/>
                          <a:ea typeface="メイリオ" panose="020B0604030504040204" pitchFamily="50" charset="-128"/>
                        </a:rPr>
                        <a:t>お</a:t>
                      </a:r>
                      <a:r>
                        <a:rPr kumimoji="1" lang="ja-JP" altLang="en-US" sz="900" b="0" dirty="0" smtClean="0">
                          <a:latin typeface="メイリオ" panose="020B0604030504040204" pitchFamily="50" charset="-128"/>
                          <a:ea typeface="メイリオ" panose="020B0604030504040204" pitchFamily="50" charset="-128"/>
                        </a:rPr>
                        <a:t>困りごとの相談支援を</a:t>
                      </a:r>
                      <a:r>
                        <a:rPr kumimoji="1" lang="ja-JP" altLang="en-US" sz="900" b="0" dirty="0" smtClean="0">
                          <a:solidFill>
                            <a:schemeClr val="tx1"/>
                          </a:solidFill>
                          <a:latin typeface="メイリオ" panose="020B0604030504040204" pitchFamily="50" charset="-128"/>
                          <a:ea typeface="メイリオ" panose="020B0604030504040204" pitchFamily="50" charset="-128"/>
                        </a:rPr>
                        <a:t>行います。</a:t>
                      </a:r>
                      <a:endParaRPr kumimoji="1" lang="en-US" altLang="ja-JP" sz="900" b="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300"/>
                        </a:spcBef>
                      </a:pPr>
                      <a:r>
                        <a:rPr kumimoji="1" lang="en-US" altLang="ja-JP" sz="900" b="0" dirty="0" smtClean="0">
                          <a:latin typeface="メイリオ" panose="020B0604030504040204" pitchFamily="50" charset="-128"/>
                          <a:ea typeface="メイリオ" panose="020B0604030504040204" pitchFamily="50" charset="-128"/>
                          <a:hlinkClick r:id="rId12"/>
                        </a:rPr>
                        <a:t>https://www.mhlw.go.jp/content/000936284.pdf</a:t>
                      </a:r>
                      <a:endParaRPr kumimoji="1" lang="en-US" altLang="ja-JP" sz="900" b="0" dirty="0" smtClean="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1393575"/>
                  </a:ext>
                </a:extLst>
              </a:tr>
              <a:tr h="612000">
                <a:tc>
                  <a:txBody>
                    <a:bodyPr/>
                    <a:lstStyle/>
                    <a:p>
                      <a:pPr algn="ctr">
                        <a:lnSpc>
                          <a:spcPct val="110000"/>
                        </a:lnSpc>
                      </a:pPr>
                      <a:r>
                        <a:rPr kumimoji="1" lang="ja-JP" altLang="en-US" sz="1000" b="0" dirty="0" smtClean="0">
                          <a:latin typeface="メイリオ" panose="020B0604030504040204" pitchFamily="50" charset="-128"/>
                          <a:ea typeface="メイリオ" panose="020B0604030504040204" pitchFamily="50" charset="-128"/>
                        </a:rPr>
                        <a:t>ハローワーク</a:t>
                      </a:r>
                      <a:endParaRPr kumimoji="1" lang="ja-JP" altLang="en-US" sz="1000" b="0" dirty="0">
                        <a:latin typeface="メイリオ" panose="020B0604030504040204" pitchFamily="50" charset="-128"/>
                        <a:ea typeface="メイリオ" panose="020B0604030504040204" pitchFamily="50" charset="-128"/>
                      </a:endParaRPr>
                    </a:p>
                  </a:txBody>
                  <a:tcPr marL="36000" marR="36000" marT="72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nSpc>
                          <a:spcPct val="110000"/>
                        </a:lnSpc>
                      </a:pPr>
                      <a:r>
                        <a:rPr kumimoji="1" lang="ja-JP" altLang="en-US" sz="900" b="0" dirty="0" smtClean="0">
                          <a:latin typeface="メイリオ" panose="020B0604030504040204" pitchFamily="50" charset="-128"/>
                          <a:ea typeface="メイリオ" panose="020B0604030504040204" pitchFamily="50" charset="-128"/>
                        </a:rPr>
                        <a:t>職業相談・職業紹介だけで</a:t>
                      </a:r>
                      <a:r>
                        <a:rPr kumimoji="1" lang="ja-JP" altLang="en-US" sz="900" b="0" smtClean="0">
                          <a:latin typeface="メイリオ" panose="020B0604030504040204" pitchFamily="50" charset="-128"/>
                          <a:ea typeface="メイリオ" panose="020B0604030504040204" pitchFamily="50" charset="-128"/>
                        </a:rPr>
                        <a:t>なく、就労準備や職業訓練</a:t>
                      </a:r>
                      <a:r>
                        <a:rPr kumimoji="1" lang="ja-JP" altLang="en-US" sz="900" b="0" dirty="0" smtClean="0">
                          <a:latin typeface="メイリオ" panose="020B0604030504040204" pitchFamily="50" charset="-128"/>
                          <a:ea typeface="メイリオ" panose="020B0604030504040204" pitchFamily="50" charset="-128"/>
                        </a:rPr>
                        <a:t>等の支援を</a:t>
                      </a:r>
                      <a:r>
                        <a:rPr kumimoji="1" lang="ja-JP" altLang="en-US" sz="900" b="0" dirty="0" smtClean="0">
                          <a:solidFill>
                            <a:schemeClr val="tx1"/>
                          </a:solidFill>
                          <a:latin typeface="メイリオ" panose="020B0604030504040204" pitchFamily="50" charset="-128"/>
                          <a:ea typeface="メイリオ" panose="020B0604030504040204" pitchFamily="50" charset="-128"/>
                        </a:rPr>
                        <a:t>行います。</a:t>
                      </a:r>
                      <a:endParaRPr kumimoji="1" lang="en-US" altLang="ja-JP" sz="900" b="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300"/>
                        </a:spcBef>
                      </a:pPr>
                      <a:r>
                        <a:rPr kumimoji="1" lang="en-US" altLang="ja-JP" sz="900" b="0" dirty="0" smtClean="0">
                          <a:latin typeface="メイリオ" panose="020B0604030504040204" pitchFamily="50" charset="-128"/>
                          <a:ea typeface="メイリオ" panose="020B0604030504040204" pitchFamily="50" charset="-128"/>
                          <a:hlinkClick r:id="rId13"/>
                        </a:rPr>
                        <a:t>https://www.mhlw.go.jp/stf/seisakunitsuite/bunya/koyou_roudou/koyou/hellowork.html</a:t>
                      </a:r>
                      <a:endParaRPr kumimoji="1" lang="ja-JP" altLang="en-US" sz="900" b="0" dirty="0">
                        <a:latin typeface="メイリオ" panose="020B0604030504040204" pitchFamily="50" charset="-128"/>
                        <a:ea typeface="メイリオ" panose="020B0604030504040204" pitchFamily="50" charset="-128"/>
                      </a:endParaRPr>
                    </a:p>
                  </a:txBody>
                  <a:tcPr marT="72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9159688"/>
                  </a:ext>
                </a:extLst>
              </a:tr>
            </a:tbl>
          </a:graphicData>
        </a:graphic>
      </p:graphicFrame>
      <p:sp>
        <p:nvSpPr>
          <p:cNvPr id="63" name="テキスト ボックス 62"/>
          <p:cNvSpPr txBox="1"/>
          <p:nvPr/>
        </p:nvSpPr>
        <p:spPr>
          <a:xfrm>
            <a:off x="5350956" y="1332754"/>
            <a:ext cx="1862553" cy="363176"/>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自立相談支援機関一覧</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（厚労省ウェブサイト）</a:t>
            </a:r>
            <a:endParaRPr kumimoji="1" lang="en-US" altLang="ja-JP" sz="800" dirty="0" smtClean="0">
              <a:latin typeface="メイリオ" panose="020B0604030504040204" pitchFamily="50" charset="-128"/>
              <a:ea typeface="メイリオ" panose="020B0604030504040204" pitchFamily="50" charset="-128"/>
            </a:endParaRPr>
          </a:p>
        </p:txBody>
      </p:sp>
      <p:sp>
        <p:nvSpPr>
          <p:cNvPr id="54" name="正方形/長方形 53"/>
          <p:cNvSpPr>
            <a:spLocks noChangeArrowheads="1"/>
          </p:cNvSpPr>
          <p:nvPr/>
        </p:nvSpPr>
        <p:spPr bwMode="auto">
          <a:xfrm>
            <a:off x="0" y="21178"/>
            <a:ext cx="6858000" cy="415481"/>
          </a:xfrm>
          <a:prstGeom prst="rect">
            <a:avLst/>
          </a:prstGeom>
          <a:noFill/>
          <a:ln>
            <a:noFill/>
          </a:ln>
        </p:spPr>
        <p:txBody>
          <a:bodyPr rot="0" vert="horz" wrap="square" lIns="72000" tIns="102857" rIns="72000" bIns="34286" anchor="t" anchorCtr="0" upright="1">
            <a:spAutoFit/>
          </a:bodyPr>
          <a:lstStyle/>
          <a:p>
            <a:pPr algn="ctr"/>
            <a:r>
              <a:rPr lang="ja-JP" altLang="en-US" b="1" spc="100" dirty="0" smtClean="0">
                <a:solidFill>
                  <a:srgbClr val="103185"/>
                </a:solidFill>
                <a:latin typeface="メイリオ" panose="020B0604030504040204" pitchFamily="50" charset="-128"/>
                <a:ea typeface="メイリオ" panose="020B0604030504040204" pitchFamily="50" charset="-128"/>
              </a:rPr>
              <a:t>返済が困難な方へ関係機関のご案</a:t>
            </a:r>
            <a:r>
              <a:rPr lang="ja-JP" altLang="en-US" b="1" dirty="0" smtClean="0">
                <a:solidFill>
                  <a:srgbClr val="103185"/>
                </a:solidFill>
                <a:latin typeface="メイリオ" panose="020B0604030504040204" pitchFamily="50" charset="-128"/>
                <a:ea typeface="メイリオ" panose="020B0604030504040204" pitchFamily="50" charset="-128"/>
              </a:rPr>
              <a:t>内</a:t>
            </a:r>
            <a:endParaRPr lang="ja-JP" altLang="en-US" b="1" dirty="0">
              <a:solidFill>
                <a:srgbClr val="103185"/>
              </a:solidFill>
              <a:latin typeface="メイリオ" panose="020B0604030504040204" pitchFamily="50" charset="-128"/>
              <a:ea typeface="メイリオ" panose="020B0604030504040204" pitchFamily="50" charset="-128"/>
            </a:endParaRPr>
          </a:p>
        </p:txBody>
      </p:sp>
      <p:sp>
        <p:nvSpPr>
          <p:cNvPr id="64" name="テキスト ボックス 63"/>
          <p:cNvSpPr txBox="1"/>
          <p:nvPr/>
        </p:nvSpPr>
        <p:spPr>
          <a:xfrm>
            <a:off x="5598346" y="2475203"/>
            <a:ext cx="1367771" cy="363176"/>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ハローワーク一覧</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（厚労省</a:t>
            </a:r>
            <a:r>
              <a:rPr lang="ja-JP" altLang="en-US" sz="800" dirty="0" smtClean="0">
                <a:latin typeface="メイリオ" panose="020B0604030504040204" pitchFamily="50" charset="-128"/>
                <a:ea typeface="メイリオ" panose="020B0604030504040204" pitchFamily="50" charset="-128"/>
              </a:rPr>
              <a:t>ウェブサイト</a:t>
            </a:r>
            <a:r>
              <a:rPr kumimoji="1" lang="ja-JP" altLang="en-US" sz="800" dirty="0" smtClean="0">
                <a:latin typeface="メイリオ" panose="020B0604030504040204" pitchFamily="50" charset="-128"/>
                <a:ea typeface="メイリオ" panose="020B0604030504040204" pitchFamily="50" charset="-128"/>
              </a:rPr>
              <a:t>）</a:t>
            </a:r>
            <a:endParaRPr kumimoji="1" lang="en-US" altLang="ja-JP" sz="800" dirty="0" smtClean="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189000" y="495769"/>
            <a:ext cx="2232000" cy="324498"/>
          </a:xfrm>
          <a:prstGeom prst="rect">
            <a:avLst/>
          </a:prstGeom>
          <a:solidFill>
            <a:srgbClr val="103185"/>
          </a:solidFill>
        </p:spPr>
        <p:txBody>
          <a:bodyPr wrap="none" tIns="72000" bIns="36000" rtlCol="0" anchor="ctr" anchorCtr="0">
            <a:noAutofit/>
          </a:bodyPr>
          <a:lstStyle/>
          <a:p>
            <a:pPr algn="ctr"/>
            <a:r>
              <a:rPr kumimoji="1" lang="ja-JP" altLang="en-US" sz="1400" b="1" spc="300" dirty="0" smtClean="0">
                <a:solidFill>
                  <a:schemeClr val="bg1"/>
                </a:solidFill>
                <a:latin typeface="メイリオ" panose="020B0604030504040204" pitchFamily="50" charset="-128"/>
                <a:ea typeface="メイリオ" panose="020B0604030504040204" pitchFamily="50" charset="-128"/>
              </a:rPr>
              <a:t>就労</a:t>
            </a:r>
            <a:r>
              <a:rPr kumimoji="1" lang="ja-JP" altLang="en-US" sz="1400" b="1" dirty="0" smtClean="0">
                <a:solidFill>
                  <a:schemeClr val="bg1"/>
                </a:solidFill>
                <a:latin typeface="メイリオ" panose="020B0604030504040204" pitchFamily="50" charset="-128"/>
                <a:ea typeface="メイリオ" panose="020B0604030504040204" pitchFamily="50" charset="-128"/>
              </a:rPr>
              <a:t>・</a:t>
            </a:r>
            <a:r>
              <a:rPr kumimoji="1" lang="ja-JP" altLang="en-US" sz="1400" b="1" spc="300" dirty="0" smtClean="0">
                <a:solidFill>
                  <a:schemeClr val="bg1"/>
                </a:solidFill>
                <a:latin typeface="メイリオ" panose="020B0604030504040204" pitchFamily="50" charset="-128"/>
                <a:ea typeface="メイリオ" panose="020B0604030504040204" pitchFamily="50" charset="-128"/>
              </a:rPr>
              <a:t>家計等の支援</a:t>
            </a:r>
            <a:endParaRPr kumimoji="1" lang="ja-JP" altLang="en-US" sz="1400" b="1" spc="300" dirty="0">
              <a:solidFill>
                <a:schemeClr val="bg1"/>
              </a:solidFill>
              <a:latin typeface="メイリオ" panose="020B0604030504040204" pitchFamily="50" charset="-128"/>
              <a:ea typeface="メイリオ" panose="020B0604030504040204" pitchFamily="50" charset="-128"/>
            </a:endParaRPr>
          </a:p>
        </p:txBody>
      </p:sp>
      <p:sp>
        <p:nvSpPr>
          <p:cNvPr id="65" name="テキスト ボックス 64"/>
          <p:cNvSpPr txBox="1"/>
          <p:nvPr/>
        </p:nvSpPr>
        <p:spPr>
          <a:xfrm>
            <a:off x="186048" y="3608891"/>
            <a:ext cx="6480000" cy="503215"/>
          </a:xfrm>
          <a:prstGeom prst="rect">
            <a:avLst/>
          </a:prstGeom>
          <a:noFill/>
        </p:spPr>
        <p:txBody>
          <a:bodyPr wrap="square" rtlCol="0">
            <a:spAutoFit/>
          </a:bodyPr>
          <a:lstStyle/>
          <a:p>
            <a:pPr>
              <a:lnSpc>
                <a:spcPct val="110000"/>
              </a:lnSpc>
            </a:pPr>
            <a:r>
              <a:rPr lang="ja-JP" altLang="en-US" sz="1100" dirty="0">
                <a:latin typeface="メイリオ" panose="020B0604030504040204" pitchFamily="50" charset="-128"/>
                <a:ea typeface="メイリオ" panose="020B0604030504040204" pitchFamily="50" charset="-128"/>
              </a:rPr>
              <a:t>法律専門家</a:t>
            </a:r>
            <a:r>
              <a:rPr lang="ja-JP" altLang="en-US" sz="1100" dirty="0" smtClean="0">
                <a:latin typeface="メイリオ" panose="020B0604030504040204" pitchFamily="50" charset="-128"/>
                <a:ea typeface="メイリオ" panose="020B0604030504040204" pitchFamily="50" charset="-128"/>
              </a:rPr>
              <a:t>等による法律相談や債務</a:t>
            </a:r>
            <a:r>
              <a:rPr lang="ja-JP" altLang="en-US" sz="1100" dirty="0">
                <a:latin typeface="メイリオ" panose="020B0604030504040204" pitchFamily="50" charset="-128"/>
                <a:ea typeface="メイリオ" panose="020B0604030504040204" pitchFamily="50" charset="-128"/>
              </a:rPr>
              <a:t>整理（個人再生、自己破産等</a:t>
            </a:r>
            <a:r>
              <a:rPr lang="ja-JP" altLang="en-US" sz="1100" dirty="0" smtClean="0">
                <a:latin typeface="メイリオ" panose="020B0604030504040204" pitchFamily="50" charset="-128"/>
                <a:ea typeface="メイリオ" panose="020B0604030504040204" pitchFamily="50" charset="-128"/>
              </a:rPr>
              <a:t>）におつなぎします。</a:t>
            </a:r>
            <a:endParaRPr kumimoji="1" lang="en-US" altLang="ja-JP" sz="1100" dirty="0" smtClean="0">
              <a:latin typeface="メイリオ" panose="020B0604030504040204" pitchFamily="50" charset="-128"/>
              <a:ea typeface="メイリオ" panose="020B0604030504040204" pitchFamily="50" charset="-128"/>
            </a:endParaRPr>
          </a:p>
          <a:p>
            <a:pPr>
              <a:lnSpc>
                <a:spcPct val="110000"/>
              </a:lnSpc>
              <a:spcBef>
                <a:spcPts val="300"/>
              </a:spcBef>
            </a:pP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利用対象者</a:t>
            </a:r>
            <a:r>
              <a:rPr lang="en-US" altLang="ja-JP"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特例貸付以外の債務</a:t>
            </a:r>
            <a:r>
              <a:rPr lang="ja-JP" altLang="en-US" sz="1100" dirty="0" smtClean="0">
                <a:latin typeface="メイリオ" panose="020B0604030504040204" pitchFamily="50" charset="-128"/>
                <a:ea typeface="メイリオ" panose="020B0604030504040204" pitchFamily="50" charset="-128"/>
              </a:rPr>
              <a:t>を抱えて</a:t>
            </a:r>
            <a:r>
              <a:rPr lang="ja-JP" altLang="en-US" sz="1100" dirty="0">
                <a:latin typeface="メイリオ" panose="020B0604030504040204" pitchFamily="50" charset="-128"/>
                <a:ea typeface="メイリオ" panose="020B0604030504040204" pitchFamily="50" charset="-128"/>
              </a:rPr>
              <a:t>お困りの</a:t>
            </a:r>
            <a:r>
              <a:rPr lang="ja-JP" altLang="en-US" sz="1100" dirty="0" smtClean="0">
                <a:latin typeface="メイリオ" panose="020B0604030504040204" pitchFamily="50" charset="-128"/>
                <a:ea typeface="メイリオ" panose="020B0604030504040204" pitchFamily="50" charset="-128"/>
              </a:rPr>
              <a:t>方</a:t>
            </a:r>
            <a:endParaRPr kumimoji="1" lang="en-US" altLang="ja-JP" sz="1100" dirty="0" smtClean="0">
              <a:latin typeface="メイリオ" panose="020B0604030504040204" pitchFamily="50" charset="-128"/>
              <a:ea typeface="メイリオ" panose="020B0604030504040204" pitchFamily="50" charset="-128"/>
            </a:endParaRPr>
          </a:p>
        </p:txBody>
      </p:sp>
      <p:sp>
        <p:nvSpPr>
          <p:cNvPr id="66" name="テキスト ボックス 65"/>
          <p:cNvSpPr txBox="1"/>
          <p:nvPr/>
        </p:nvSpPr>
        <p:spPr>
          <a:xfrm>
            <a:off x="186048" y="3180583"/>
            <a:ext cx="2628000" cy="324498"/>
          </a:xfrm>
          <a:prstGeom prst="rect">
            <a:avLst/>
          </a:prstGeom>
          <a:solidFill>
            <a:srgbClr val="103185"/>
          </a:solidFill>
        </p:spPr>
        <p:txBody>
          <a:bodyPr wrap="none" tIns="72000" bIns="36000" rtlCol="0" anchor="ctr" anchorCtr="0">
            <a:noAutofit/>
          </a:bodyPr>
          <a:lstStyle/>
          <a:p>
            <a:pPr algn="ctr"/>
            <a:r>
              <a:rPr kumimoji="1" lang="ja-JP" altLang="en-US" sz="1400" b="1" spc="100" dirty="0" smtClean="0">
                <a:solidFill>
                  <a:schemeClr val="bg1"/>
                </a:solidFill>
                <a:latin typeface="メイリオ" panose="020B0604030504040204" pitchFamily="50" charset="-128"/>
                <a:ea typeface="メイリオ" panose="020B0604030504040204" pitchFamily="50" charset="-128"/>
              </a:rPr>
              <a:t>多重債務や法律関係の相</a:t>
            </a:r>
            <a:r>
              <a:rPr kumimoji="1" lang="ja-JP" altLang="en-US" sz="1400" b="1" dirty="0" smtClean="0">
                <a:solidFill>
                  <a:schemeClr val="bg1"/>
                </a:solidFill>
                <a:latin typeface="メイリオ" panose="020B0604030504040204" pitchFamily="50" charset="-128"/>
                <a:ea typeface="メイリオ" panose="020B0604030504040204" pitchFamily="50" charset="-128"/>
              </a:rPr>
              <a:t>談</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68" name="テキスト ボックス 67"/>
          <p:cNvSpPr txBox="1"/>
          <p:nvPr/>
        </p:nvSpPr>
        <p:spPr>
          <a:xfrm>
            <a:off x="186048" y="7387479"/>
            <a:ext cx="2232000" cy="324498"/>
          </a:xfrm>
          <a:prstGeom prst="rect">
            <a:avLst/>
          </a:prstGeom>
          <a:solidFill>
            <a:srgbClr val="103185"/>
          </a:solidFill>
        </p:spPr>
        <p:txBody>
          <a:bodyPr wrap="none" tIns="72000" bIns="36000" rtlCol="0" anchor="ctr" anchorCtr="0">
            <a:noAutofit/>
          </a:bodyPr>
          <a:lstStyle/>
          <a:p>
            <a:pPr algn="ctr"/>
            <a:r>
              <a:rPr lang="ja-JP" altLang="en-US" sz="1400" b="1" spc="300" dirty="0">
                <a:solidFill>
                  <a:schemeClr val="bg1"/>
                </a:solidFill>
                <a:latin typeface="メイリオ" panose="020B0604030504040204" pitchFamily="50" charset="-128"/>
                <a:ea typeface="メイリオ" panose="020B0604030504040204" pitchFamily="50" charset="-128"/>
              </a:rPr>
              <a:t>返済</a:t>
            </a:r>
            <a:r>
              <a:rPr lang="ja-JP" altLang="en-US" sz="1400" b="1" spc="300" dirty="0" smtClean="0">
                <a:solidFill>
                  <a:schemeClr val="bg1"/>
                </a:solidFill>
                <a:latin typeface="メイリオ" panose="020B0604030504040204" pitchFamily="50" charset="-128"/>
                <a:ea typeface="メイリオ" panose="020B0604030504040204" pitchFamily="50" charset="-128"/>
              </a:rPr>
              <a:t>に関する</a:t>
            </a:r>
            <a:r>
              <a:rPr kumimoji="1" lang="ja-JP" altLang="en-US" sz="1400" b="1" spc="300" dirty="0" smtClean="0">
                <a:solidFill>
                  <a:schemeClr val="bg1"/>
                </a:solidFill>
                <a:latin typeface="メイリオ" panose="020B0604030504040204" pitchFamily="50" charset="-128"/>
                <a:ea typeface="メイリオ" panose="020B0604030504040204" pitchFamily="50" charset="-128"/>
              </a:rPr>
              <a:t>相</a:t>
            </a:r>
            <a:r>
              <a:rPr kumimoji="1" lang="ja-JP" altLang="en-US" sz="1400" b="1" dirty="0" smtClean="0">
                <a:solidFill>
                  <a:schemeClr val="bg1"/>
                </a:solidFill>
                <a:latin typeface="メイリオ" panose="020B0604030504040204" pitchFamily="50" charset="-128"/>
                <a:ea typeface="メイリオ" panose="020B0604030504040204" pitchFamily="50" charset="-128"/>
              </a:rPr>
              <a:t>談</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0" y="9094881"/>
            <a:ext cx="6858000" cy="816546"/>
          </a:xfrm>
          <a:prstGeom prst="rect">
            <a:avLst/>
          </a:prstGeom>
          <a:solidFill>
            <a:srgbClr val="103185"/>
          </a:solidFill>
          <a:ln>
            <a:noFill/>
          </a:ln>
        </p:spPr>
        <p:style>
          <a:lnRef idx="2">
            <a:schemeClr val="accent6"/>
          </a:lnRef>
          <a:fillRef idx="1">
            <a:schemeClr val="lt1"/>
          </a:fillRef>
          <a:effectRef idx="0">
            <a:schemeClr val="accent6"/>
          </a:effectRef>
          <a:fontRef idx="minor">
            <a:schemeClr val="dk1"/>
          </a:fontRef>
        </p:style>
        <p:txBody>
          <a:bodyPr wrap="square" tIns="72000" bIns="36000" rtlCol="0" anchor="ctr" anchorCtr="0">
            <a:noAutofit/>
          </a:bodyPr>
          <a:lstStyle/>
          <a:p>
            <a:r>
              <a:rPr lang="en-US" altLang="ja-JP" sz="1400" b="1" dirty="0" smtClean="0">
                <a:solidFill>
                  <a:schemeClr val="bg1"/>
                </a:solidFill>
                <a:latin typeface="メイリオ" panose="020B0604030504040204" pitchFamily="50" charset="-128"/>
                <a:ea typeface="メイリオ" panose="020B0604030504040204" pitchFamily="50" charset="-128"/>
              </a:rPr>
              <a:t>【</a:t>
            </a:r>
            <a:r>
              <a:rPr lang="ja-JP" altLang="en-US" sz="1400" b="1" dirty="0" smtClean="0">
                <a:solidFill>
                  <a:schemeClr val="bg1"/>
                </a:solidFill>
                <a:latin typeface="メイリオ" panose="020B0604030504040204" pitchFamily="50" charset="-128"/>
                <a:ea typeface="メイリオ" panose="020B0604030504040204" pitchFamily="50" charset="-128"/>
              </a:rPr>
              <a:t>その他お問い合わせ</a:t>
            </a:r>
            <a:r>
              <a:rPr lang="en-US" altLang="ja-JP" sz="1400" b="1" dirty="0" smtClean="0">
                <a:solidFill>
                  <a:schemeClr val="bg1"/>
                </a:solidFill>
                <a:latin typeface="メイリオ" panose="020B0604030504040204" pitchFamily="50" charset="-128"/>
                <a:ea typeface="メイリオ" panose="020B0604030504040204" pitchFamily="50" charset="-128"/>
              </a:rPr>
              <a:t>】</a:t>
            </a:r>
            <a:r>
              <a:rPr lang="ja-JP" altLang="en-US" sz="1400" b="1" dirty="0" smtClean="0">
                <a:solidFill>
                  <a:schemeClr val="bg1"/>
                </a:solidFill>
                <a:latin typeface="メイリオ" panose="020B0604030504040204" pitchFamily="50" charset="-128"/>
                <a:ea typeface="メイリオ" panose="020B0604030504040204" pitchFamily="50" charset="-128"/>
              </a:rPr>
              <a:t>生活</a:t>
            </a:r>
            <a:r>
              <a:rPr lang="ja-JP" altLang="en-US" sz="1400" b="1" dirty="0">
                <a:solidFill>
                  <a:schemeClr val="bg1"/>
                </a:solidFill>
                <a:latin typeface="メイリオ" panose="020B0604030504040204" pitchFamily="50" charset="-128"/>
                <a:ea typeface="メイリオ" panose="020B0604030504040204" pitchFamily="50" charset="-128"/>
              </a:rPr>
              <a:t>福祉資金貸付相談</a:t>
            </a:r>
            <a:r>
              <a:rPr lang="ja-JP" altLang="en-US" sz="1400" b="1" dirty="0" smtClean="0">
                <a:solidFill>
                  <a:schemeClr val="bg1"/>
                </a:solidFill>
                <a:latin typeface="メイリオ" panose="020B0604030504040204" pitchFamily="50" charset="-128"/>
                <a:ea typeface="メイリオ" panose="020B0604030504040204" pitchFamily="50" charset="-128"/>
              </a:rPr>
              <a:t>コールセンター</a:t>
            </a:r>
            <a:endParaRPr lang="en-US" altLang="ja-JP" sz="1400" b="1" dirty="0" smtClean="0">
              <a:solidFill>
                <a:schemeClr val="bg1"/>
              </a:solidFill>
              <a:latin typeface="メイリオ" panose="020B0604030504040204" pitchFamily="50" charset="-128"/>
              <a:ea typeface="メイリオ" panose="020B0604030504040204" pitchFamily="50" charset="-128"/>
            </a:endParaRPr>
          </a:p>
          <a:p>
            <a:endParaRPr lang="en-US" altLang="ja-JP" sz="400" b="1" dirty="0" smtClean="0">
              <a:solidFill>
                <a:schemeClr val="bg1"/>
              </a:solidFill>
              <a:latin typeface="メイリオ" panose="020B0604030504040204" pitchFamily="50" charset="-128"/>
              <a:ea typeface="メイリオ" panose="020B0604030504040204" pitchFamily="50" charset="-128"/>
            </a:endParaRPr>
          </a:p>
          <a:p>
            <a:pPr algn="ctr"/>
            <a:r>
              <a:rPr lang="ja-JP" altLang="en-US" sz="1200" b="1" dirty="0" smtClean="0">
                <a:solidFill>
                  <a:schemeClr val="bg1"/>
                </a:solidFill>
                <a:latin typeface="メイリオ" panose="020B0604030504040204" pitchFamily="50" charset="-128"/>
                <a:ea typeface="メイリオ" panose="020B0604030504040204" pitchFamily="50" charset="-128"/>
              </a:rPr>
              <a:t>　　　　　　　　　　　　　</a:t>
            </a:r>
            <a:r>
              <a:rPr lang="ja-JP" altLang="en-US" sz="2000" b="1" dirty="0" smtClean="0">
                <a:solidFill>
                  <a:schemeClr val="bg1"/>
                </a:solidFill>
                <a:latin typeface="メイリオ" panose="020B0604030504040204" pitchFamily="50" charset="-128"/>
                <a:ea typeface="メイリオ" panose="020B0604030504040204" pitchFamily="50" charset="-128"/>
              </a:rPr>
              <a:t/>
            </a:r>
            <a:r>
              <a:rPr lang="en-US" altLang="ja-JP" sz="2000" b="1" dirty="0">
                <a:solidFill>
                  <a:schemeClr val="bg1"/>
                </a:solidFill>
                <a:latin typeface="メイリオ" panose="020B0604030504040204" pitchFamily="50" charset="-128"/>
                <a:ea typeface="メイリオ" panose="020B0604030504040204" pitchFamily="50" charset="-128"/>
              </a:rPr>
              <a:t>0120-46-1999 </a:t>
            </a:r>
            <a:r>
              <a:rPr lang="ja-JP" altLang="en-US" sz="1100" b="1" dirty="0">
                <a:solidFill>
                  <a:schemeClr val="bg1"/>
                </a:solidFill>
                <a:latin typeface="メイリオ" panose="020B0604030504040204" pitchFamily="50" charset="-128"/>
                <a:ea typeface="メイリオ" panose="020B0604030504040204" pitchFamily="50" charset="-128"/>
              </a:rPr>
              <a:t>（</a:t>
            </a:r>
            <a:r>
              <a:rPr lang="en-US" altLang="ja-JP" sz="1100" b="1" dirty="0">
                <a:solidFill>
                  <a:schemeClr val="bg1"/>
                </a:solidFill>
                <a:latin typeface="メイリオ" panose="020B0604030504040204" pitchFamily="50" charset="-128"/>
                <a:ea typeface="メイリオ" panose="020B0604030504040204" pitchFamily="50" charset="-128"/>
              </a:rPr>
              <a:t>9:00</a:t>
            </a:r>
            <a:r>
              <a:rPr lang="ja-JP" altLang="en-US" sz="1100" b="1" dirty="0">
                <a:solidFill>
                  <a:schemeClr val="bg1"/>
                </a:solidFill>
                <a:latin typeface="メイリオ" panose="020B0604030504040204" pitchFamily="50" charset="-128"/>
                <a:ea typeface="メイリオ" panose="020B0604030504040204" pitchFamily="50" charset="-128"/>
              </a:rPr>
              <a:t>～</a:t>
            </a:r>
            <a:r>
              <a:rPr lang="en-US" altLang="ja-JP" sz="1100" b="1" dirty="0">
                <a:solidFill>
                  <a:schemeClr val="bg1"/>
                </a:solidFill>
                <a:latin typeface="メイリオ" panose="020B0604030504040204" pitchFamily="50" charset="-128"/>
                <a:ea typeface="メイリオ" panose="020B0604030504040204" pitchFamily="50" charset="-128"/>
              </a:rPr>
              <a:t>17:00</a:t>
            </a:r>
            <a:r>
              <a:rPr lang="ja-JP" altLang="en-US" sz="1100" b="1" dirty="0">
                <a:solidFill>
                  <a:schemeClr val="bg1"/>
                </a:solidFill>
                <a:latin typeface="メイリオ" panose="020B0604030504040204" pitchFamily="50" charset="-128"/>
                <a:ea typeface="メイリオ" panose="020B0604030504040204" pitchFamily="50" charset="-128"/>
              </a:rPr>
              <a:t>　土日祝日</a:t>
            </a:r>
            <a:r>
              <a:rPr lang="ja-JP" altLang="en-US" sz="1100" b="1" dirty="0" smtClean="0">
                <a:solidFill>
                  <a:schemeClr val="bg1"/>
                </a:solidFill>
                <a:latin typeface="メイリオ" panose="020B0604030504040204" pitchFamily="50" charset="-128"/>
                <a:ea typeface="メイリオ" panose="020B0604030504040204" pitchFamily="50" charset="-128"/>
              </a:rPr>
              <a:t>除く）</a:t>
            </a:r>
            <a:endParaRPr kumimoji="1" lang="en-US" altLang="ja-JP" sz="1200" b="1" dirty="0">
              <a:ln w="0"/>
              <a:solidFill>
                <a:schemeClr val="bg1"/>
              </a:solidFill>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532469" y="3947821"/>
            <a:ext cx="1446093" cy="498598"/>
          </a:xfrm>
          <a:prstGeom prst="rect">
            <a:avLst/>
          </a:prstGeom>
          <a:noFill/>
        </p:spPr>
        <p:txBody>
          <a:bodyPr wrap="square" rtlCol="0">
            <a:spAutoFit/>
          </a:bodyPr>
          <a:lstStyle/>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法テラスサポートダイヤル</a:t>
            </a:r>
            <a:endParaRPr kumimoji="1" lang="en-US" altLang="ja-JP" sz="80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800" dirty="0" smtClean="0">
                <a:latin typeface="メイリオ" panose="020B0604030504040204" pitchFamily="50" charset="-128"/>
                <a:ea typeface="メイリオ" panose="020B0604030504040204" pitchFamily="50" charset="-128"/>
              </a:rPr>
              <a:t>（日本司法支援センター</a:t>
            </a:r>
            <a:r>
              <a:rPr kumimoji="1" lang="en-US" altLang="ja-JP" sz="800" dirty="0" smtClean="0">
                <a:latin typeface="メイリオ" panose="020B0604030504040204" pitchFamily="50" charset="-128"/>
                <a:ea typeface="メイリオ" panose="020B0604030504040204" pitchFamily="50" charset="-128"/>
              </a:rPr>
              <a:t/>
            </a:r>
            <a:br>
              <a:rPr kumimoji="1" lang="en-US" altLang="ja-JP" sz="800" dirty="0" smtClean="0">
                <a:latin typeface="メイリオ" panose="020B0604030504040204" pitchFamily="50" charset="-128"/>
                <a:ea typeface="メイリオ" panose="020B0604030504040204" pitchFamily="50" charset="-128"/>
              </a:rPr>
            </a:br>
            <a:r>
              <a:rPr kumimoji="1" lang="ja-JP" altLang="en-US" sz="800" dirty="0" smtClean="0">
                <a:latin typeface="メイリオ" panose="020B0604030504040204" pitchFamily="50" charset="-128"/>
                <a:ea typeface="メイリオ" panose="020B0604030504040204" pitchFamily="50" charset="-128"/>
              </a:rPr>
              <a:t>　ウェブサイト）</a:t>
            </a:r>
            <a:endParaRPr kumimoji="1" lang="ja-JP" altLang="en-US" sz="800" dirty="0">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851962" y="4458433"/>
            <a:ext cx="1057931" cy="924998"/>
          </a:xfrm>
          <a:prstGeom prst="rect">
            <a:avLst/>
          </a:prstGeom>
        </p:spPr>
      </p:pic>
    </p:spTree>
    <p:extLst>
      <p:ext uri="{BB962C8B-B14F-4D97-AF65-F5344CB8AC3E}">
        <p14:creationId xmlns:p14="http://schemas.microsoft.com/office/powerpoint/2010/main" val="549754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4588</TotalTime>
  <Words>1100</Words>
  <Application>Microsoft Office PowerPoint</Application>
  <PresentationFormat>A4 210 x 297 mm</PresentationFormat>
  <Paragraphs>115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前田 忠秋(maeda-tadaaki)</dc:creator>
  <cp:lastModifiedBy>加藤 浩一(katou-kouichi)</cp:lastModifiedBy>
  <cp:revision>200</cp:revision>
  <cp:lastPrinted>2022-08-24T02:08:45Z</cp:lastPrinted>
  <dcterms:modified xsi:type="dcterms:W3CDTF">2022-09-20T03:31:54Z</dcterms:modified>
</cp:coreProperties>
</file>